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</p:sldIdLst>
  <p:sldSz cy="5143500" cx="9144000"/>
  <p:notesSz cx="6858000" cy="9144000"/>
  <p:embeddedFontLst>
    <p:embeddedFont>
      <p:font typeface="Lato"/>
      <p:regular r:id="rId97"/>
      <p:bold r:id="rId98"/>
      <p:italic r:id="rId99"/>
      <p:boldItalic r:id="rId10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A398602-DE66-4E72-9C71-54FA1693814F}">
  <a:tblStyle styleId="{6A398602-DE66-4E72-9C71-54FA169381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0" Type="http://schemas.openxmlformats.org/officeDocument/2006/relationships/font" Target="fonts/Lato-boldItalic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font" Target="fonts/Lato-regular.fntdata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font" Target="fonts/Lato-italic.fntdata"/><Relationship Id="rId10" Type="http://schemas.openxmlformats.org/officeDocument/2006/relationships/slide" Target="slides/slide5.xml"/><Relationship Id="rId98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3bcaa593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33bcaa593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3bcaa593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33bcaa593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3bcaa593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3bcaa593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3bcaa593f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33bcaa593f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3bcaa593f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33bcaa593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33bcaa593f_0_1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33bcaa593f_0_1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33bcaa593f_0_1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33bcaa593f_0_1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vs safety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33bcaa593f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33bcaa593f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33bcaa593f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33bcaa593f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33bcaa593f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33bcaa593f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49c9d61e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349c9d61e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33bcaa593f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33bcaa593f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“Notice that a subsequence of operations is being performed on each alias” - foreshadowing!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not overestimate the audience - go at the same pace as your job talk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33bcaa593f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33bcaa593f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“Cannot take advantage of the fact”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say “lose information”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33bcaa593f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33bcaa593f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Tighten up your spiel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3bcaa593f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3bcaa593f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33bcaa593f_0_1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33bcaa593f_0_1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33bcaa593f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33bcaa593f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33bcaa593f_0_7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33bcaa593f_0_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At this point, mention that the first approach is what’s actually happening in industry - bring up the RAPID paper from AWS at FSE last year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Access permissions citation is Bierhoff et al. 2009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Citation for how slow modern, practical alias analysis runs is Tan et al. 2021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Consider saying O(n^3) is the cost of AA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33bcaa593f_0_1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33bcaa593f_0_1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At this point, mention that the first approach is what’s actually happening in industry - bring up the RAPID paper from AWS at FSE last year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Access permissions citation is Bierhoff et al. 2009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Citation for how slow modern, practical alias analysis runs is Tan et al. 2021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Consider saying O(n^3) is the cost of AA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33bcaa593f_0_1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33bcaa593f_0_1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At this point, mention that the first approach is what’s actually happening in industry - bring up the RAPID paper from AWS at FSE last year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Access permissions citation is Bierhoff et al. 2009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Citation for how slow modern, practical alias analysis runs is Tan et al. 2021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Consider saying O(n^3) is the cost of AA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33bcaa593f_0_1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33bcaa593f_0_1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At this point, mention that the first approach is what’s actually happening in industry - bring up the RAPID paper from AWS at FSE last year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Access permissions citation is Bierhoff et al. 2009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Citation for how slow modern, practical alias analysis runs is Tan et al. 2021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Consider saying O(n^3) is the cost of AA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49c9d61e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349c9d61e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33bcaa593f_0_1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33bcaa593f_0_1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At this point, mention that the first approach is what’s actually happening in industry - bring up the RAPID paper from AWS at FSE last year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Access permissions citation is Bierhoff et al. 2009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Citation for how slow modern, practical alias analysis runs is Tan et al. 2021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Consider saying O(n^3) is the cost of AA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33bcaa593f_0_1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133bcaa593f_0_1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33bcaa593f_0_1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133bcaa593f_0_1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33bcaa593f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33bcaa593f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33bcaa593f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33bcaa593f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“these are the TSes that we’re particularly interested in” - too meta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33bcaa593f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33bcaa593f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sure to say that you actually proved this theorem (and will give the intuition for it in a bit, after some examples), so that the audience knows where you’re going with this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not give a verbal example here, wait for the next slide.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out, here and elsewhere when you introduce work, who the authors were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Colors are too unorganized, here and throughout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33bcaa593f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133bcaa593f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33bcaa593f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33bcaa593f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33bcaa593f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33bcaa593f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133bcaa593f_0_1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133bcaa593f_0_1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“Full set of typestate automata” vs “normal”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49c9d61e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49c9d61e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133bcaa593f_0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133bcaa593f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“Full set of typestate automata” vs “normal”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33bcaa593f_0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133bcaa593f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dropping at least once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133bcaa593f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133bcaa593f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not blathering about partial verification here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33bcaa593f_0_1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133bcaa593f_0_1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Stop apologizing for this example!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33bcaa593f_0_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33bcaa593f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Stop apologizing for this example!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33bcaa593f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133bcaa593f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33bcaa593f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133bcaa593f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up how hard that actually is, and then make sure it’s in the script: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Checking DFA equivalence is “nearly linear” in the worst case - it depends on the complexity of a list merging algorithm. There are simple n log n and n^2 algorithms, too, which are often better for small examples (similar to sorting).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133bcaa593f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133bcaa593f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33bcaa593f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33bcaa593f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33bcaa593f_0_5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33bcaa593f_0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49c9d61e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49c9d61e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33bcaa593f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133bcaa593f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33bcaa593f_0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133bcaa593f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133bcaa593f_0_1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133bcaa593f_0_1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aren’t explicit, which makes it harder to follow proof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33bcaa593f_0_1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33bcaa593f_0_1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aren’t explicit, which makes it harder to follow proof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33bcaa593f_0_1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33bcaa593f_0_1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aren’t explicit, which makes it harder to follow proof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133bcaa593f_0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133bcaa593f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aren’t explicit, which makes it harder to follow proof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33bcaa593f_0_1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133bcaa593f_0_1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this out. Maybe do that one slide with the program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33bcaa593f_0_1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133bcaa593f_0_1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this out. Maybe do that one slide with the program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133bcaa593f_0_1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133bcaa593f_0_1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this out. Maybe do that one slide with the program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133bcaa593f_0_1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133bcaa593f_0_1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this out. Maybe do that one slide with the program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49c9d61e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349c9d61e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349c9d61e4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1349c9d61e4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this out. Maybe do that one slide with the program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33bcaa593f_0_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33bcaa593f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this out. Maybe do that one slide with the program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33bcaa593f_0_1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133bcaa593f_0_1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this out. Maybe do that one slide with the program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133bcaa593f_0_1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133bcaa593f_0_1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this out. Maybe do that one slide with the program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133bcaa593f_0_1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133bcaa593f_0_1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this out. Maybe do that one slide with the program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133bcaa593f_0_1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133bcaa593f_0_1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Handhold more at the end here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1349c9d61e4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1349c9d61e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Handhold more at the end here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133bcaa593f_0_6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133bcaa593f_0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133bcaa593f_0_6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133bcaa593f_0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133bcaa593f_0_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133bcaa593f_0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“That use typestate” (consider slide support) - I think audio here </a:t>
            </a:r>
            <a:r>
              <a:rPr lang="en"/>
              <a:t>would</a:t>
            </a:r>
            <a:r>
              <a:rPr lang="en"/>
              <a:t> be okay, but I added “typestate” to the first bullet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3bcaa593f_0_1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3bcaa593f_0_1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133bcaa593f_0_7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133bcaa593f_0_7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133bcaa593f_0_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133bcaa593f_0_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133bcaa593f_0_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133bcaa593f_0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133bcaa593f_0_6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133bcaa593f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133bcaa593f_0_7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133bcaa593f_0_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33bcaa593f_0_7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33bcaa593f_0_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133bcaa593f_0_7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133bcaa593f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tell the audience %s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133bcaa593f_0_15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133bcaa593f_0_1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133bcaa593f_0_1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133bcaa593f_0_1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133bcaa593f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133bcaa593f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3bcaa593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3bcaa593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support for the goal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Must emphasize that we’re talking about static analysis in this section somewhere - I think for those outside the area it’s easy to miss that that is what we’re doing. Jon F’s notes include around this point that he thinks this is a dynamic analysis - we want to avoid that kind of misconception.</a:t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133bcaa593f_0_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133bcaa593f_0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133bcaa593f_0_8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133bcaa593f_0_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133bcaa593f_0_1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133bcaa593f_0_1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133bcaa593f_0_1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133bcaa593f_0_1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Easy to miss that RLC is mine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 recall and precision here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time, across all three benchmarks (seconds):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Eclipse 15s (0.01% of Grapple, 0.9% of RLC) numbers for log scale: 1.17/5.12 = 0.22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RLC 1530s (1.15% of Grapple) 3.18/5.12 = 0.62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Grapple 132833s 5.12</a:t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133bcaa593f_0_1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133bcaa593f_0_1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time, across all three benchmarks (seconds):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Eclipse 15s (0.01% of Grapple, 0.9% of RLC) numbers for log scale: 1.17/5.12 = 0.22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RLC 1530s (1.15% of Grapple) 3.18/5.12 = 0.62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Grapple 132833s 5.12</a:t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133bcaa593f_0_1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133bcaa593f_0_1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incrementality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Emphasize that RLC is fast enough to run in CI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time, across all three benchmarks (seconds):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Eclipse 15s (0.01% of Grapple, 0.9% of RLC) numbers for log scale: 1.17/5.12 = 0.22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RLC 1530s (1.15% of Grapple) 3.18/5.12 = 0.62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Grapple 132833s 5.12</a:t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133bcaa593f_0_10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133bcaa593f_0_10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133bcaa593f_0_10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133bcaa593f_0_10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133bcaa593f_0_10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133bcaa593f_0_1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 with no aliasing -&gt; sound with partial aliasing - be explicit about that! w/ slide support</a:t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133bcaa593f_0_1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133bcaa593f_0_1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 with no aliasing -&gt; sound with partial aliasing - be explicit about that! w/ slide support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49c9d61e4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349c9d61e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support for the goal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Must emphasize that we’re talking about static analysis in this section somewhere - I think for those outside the area it’s easy to miss that that is what we’re doing. Jon F’s notes include around this point that he thinks this is a dynamic analysis - we want to avoid that kind of misconception.</a:t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133bcaa593f_0_10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133bcaa593f_0_10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bring out that the resulting analyses are fast and sound - try to get both of those words onto the slide</a:t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133bcaa593f_0_16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133bcaa593f_0_1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bring out that the resulting analyses are fast and sound - try to get both of those words onto the slide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Lato"/>
              <a:buNone/>
              <a:defRPr sz="32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Char char="●"/>
              <a:defRPr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○"/>
              <a:defRPr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ato"/>
              <a:buChar char="■"/>
              <a:defRPr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hyperlink" Target="https://doi.org/10.5281/zenodo.5771196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4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744575"/>
            <a:ext cx="9144000" cy="132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Lato"/>
                <a:ea typeface="Lato"/>
                <a:cs typeface="Lato"/>
                <a:sym typeface="Lato"/>
              </a:rPr>
              <a:t>Accumulation Analysis</a:t>
            </a:r>
            <a:endParaRPr sz="4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Lato"/>
                <a:ea typeface="Lato"/>
                <a:cs typeface="Lato"/>
                <a:sym typeface="Lato"/>
              </a:rPr>
              <a:t>Martin Kellogg</a:t>
            </a:r>
            <a:r>
              <a:rPr baseline="30000" lang="en" sz="2200"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" sz="2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sz="2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Narges Shadab</a:t>
            </a:r>
            <a:r>
              <a:rPr baseline="30000" lang="en" sz="2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b</a:t>
            </a:r>
            <a:r>
              <a:rPr baseline="30000" lang="en" sz="2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, Manu Sridharan</a:t>
            </a:r>
            <a:r>
              <a:rPr baseline="30000" lang="en" sz="2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b</a:t>
            </a:r>
            <a:r>
              <a:rPr lang="en" sz="2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endParaRPr sz="2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Michael D. Ernst</a:t>
            </a:r>
            <a:r>
              <a:rPr baseline="30000" lang="en" sz="2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endParaRPr baseline="30000" sz="2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2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600"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University of Washington                        </a:t>
            </a:r>
            <a:r>
              <a:rPr baseline="30000" lang="en" sz="1600">
                <a:latin typeface="Lato"/>
                <a:ea typeface="Lato"/>
                <a:cs typeface="Lato"/>
                <a:sym typeface="Lato"/>
              </a:rPr>
              <a:t>b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University of California, Riverside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22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48" name="Google Shape;148;p22"/>
          <p:cNvCxnSpPr>
            <a:stCxn id="147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22"/>
          <p:cNvCxnSpPr>
            <a:stCxn id="147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0" name="Google Shape;150;p22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54" name="Google Shape;154;p22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56" name="Google Shape;156;p22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57" name="Google Shape;157;p22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58" name="Google Shape;158;p22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9" name="Google Shape;159;p22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5432850" y="1899175"/>
            <a:ext cx="30396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…;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close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2" name="Google Shape;16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Typestate specification via FSM</a:t>
            </a:r>
            <a:endParaRPr/>
          </a:p>
        </p:txBody>
      </p:sp>
      <p:sp>
        <p:nvSpPr>
          <p:cNvPr id="163" name="Google Shape;163;p22"/>
          <p:cNvSpPr txBox="1"/>
          <p:nvPr/>
        </p:nvSpPr>
        <p:spPr>
          <a:xfrm>
            <a:off x="2182950" y="2756250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3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70" name="Google Shape;170;p23"/>
          <p:cNvCxnSpPr>
            <a:stCxn id="169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" name="Google Shape;171;p23"/>
          <p:cNvCxnSpPr>
            <a:stCxn id="169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2" name="Google Shape;172;p23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76" name="Google Shape;176;p23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78" name="Google Shape;178;p23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79" name="Google Shape;179;p23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80" name="Google Shape;180;p23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1" name="Google Shape;181;p23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1383250" y="2817125"/>
            <a:ext cx="43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endParaRPr b="1" sz="26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4" name="Google Shape;184;p23"/>
          <p:cNvSpPr/>
          <p:nvPr/>
        </p:nvSpPr>
        <p:spPr>
          <a:xfrm rot="-5400000">
            <a:off x="7510450" y="2117400"/>
            <a:ext cx="246900" cy="1620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Typestate specification via FSM</a:t>
            </a:r>
            <a:endParaRPr/>
          </a:p>
        </p:txBody>
      </p:sp>
      <p:sp>
        <p:nvSpPr>
          <p:cNvPr id="186" name="Google Shape;186;p23"/>
          <p:cNvSpPr txBox="1"/>
          <p:nvPr/>
        </p:nvSpPr>
        <p:spPr>
          <a:xfrm>
            <a:off x="5432850" y="1899175"/>
            <a:ext cx="30396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…;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close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2182950" y="2756250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24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94" name="Google Shape;194;p24"/>
          <p:cNvCxnSpPr>
            <a:stCxn id="193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p24"/>
          <p:cNvCxnSpPr>
            <a:stCxn id="193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6" name="Google Shape;196;p24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/>
          </a:p>
        </p:txBody>
      </p:sp>
      <p:sp>
        <p:nvSpPr>
          <p:cNvPr id="199" name="Google Shape;199;p24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00" name="Google Shape;200;p24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02" name="Google Shape;202;p24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03" name="Google Shape;203;p24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04" name="Google Shape;204;p24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5" name="Google Shape;205;p24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3024500" y="2032713"/>
            <a:ext cx="43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endParaRPr b="1" sz="26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8" name="Google Shape;208;p24"/>
          <p:cNvSpPr/>
          <p:nvPr/>
        </p:nvSpPr>
        <p:spPr>
          <a:xfrm rot="-5400000">
            <a:off x="7510450" y="2441050"/>
            <a:ext cx="246900" cy="1620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Typestate specification via FSM</a:t>
            </a:r>
            <a:endParaRPr/>
          </a:p>
        </p:txBody>
      </p:sp>
      <p:sp>
        <p:nvSpPr>
          <p:cNvPr id="210" name="Google Shape;210;p24"/>
          <p:cNvSpPr txBox="1"/>
          <p:nvPr/>
        </p:nvSpPr>
        <p:spPr>
          <a:xfrm>
            <a:off x="5432850" y="1899175"/>
            <a:ext cx="30396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…;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close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1" name="Google Shape;211;p24"/>
          <p:cNvSpPr txBox="1"/>
          <p:nvPr/>
        </p:nvSpPr>
        <p:spPr>
          <a:xfrm>
            <a:off x="2182950" y="2756250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25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18" name="Google Shape;218;p25"/>
          <p:cNvCxnSpPr>
            <a:stCxn id="217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p25"/>
          <p:cNvCxnSpPr>
            <a:stCxn id="217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0" name="Google Shape;220;p25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5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2" name="Google Shape;222;p25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/>
          </a:p>
        </p:txBody>
      </p:sp>
      <p:sp>
        <p:nvSpPr>
          <p:cNvPr id="223" name="Google Shape;223;p25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24" name="Google Shape;224;p25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26" name="Google Shape;226;p25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27" name="Google Shape;227;p25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28" name="Google Shape;228;p25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9" name="Google Shape;229;p25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5"/>
          <p:cNvSpPr txBox="1"/>
          <p:nvPr/>
        </p:nvSpPr>
        <p:spPr>
          <a:xfrm>
            <a:off x="1383263" y="2817113"/>
            <a:ext cx="43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endParaRPr b="1" sz="26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2" name="Google Shape;232;p25"/>
          <p:cNvSpPr/>
          <p:nvPr/>
        </p:nvSpPr>
        <p:spPr>
          <a:xfrm rot="-5400000">
            <a:off x="7510450" y="2777425"/>
            <a:ext cx="246900" cy="1620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Typestate specification via FSM</a:t>
            </a:r>
            <a:endParaRPr/>
          </a:p>
        </p:txBody>
      </p:sp>
      <p:sp>
        <p:nvSpPr>
          <p:cNvPr id="234" name="Google Shape;234;p25"/>
          <p:cNvSpPr txBox="1"/>
          <p:nvPr/>
        </p:nvSpPr>
        <p:spPr>
          <a:xfrm>
            <a:off x="5432850" y="1899175"/>
            <a:ext cx="30396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…;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close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5" name="Google Shape;235;p25"/>
          <p:cNvSpPr txBox="1"/>
          <p:nvPr/>
        </p:nvSpPr>
        <p:spPr>
          <a:xfrm>
            <a:off x="2182950" y="2756250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1" name="Google Shape;241;p26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42" name="Google Shape;242;p26"/>
          <p:cNvCxnSpPr>
            <a:stCxn id="241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3" name="Google Shape;243;p26"/>
          <p:cNvCxnSpPr>
            <a:stCxn id="241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4" name="Google Shape;244;p26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6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6" name="Google Shape;246;p26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/>
          </a:p>
        </p:txBody>
      </p:sp>
      <p:sp>
        <p:nvSpPr>
          <p:cNvPr id="247" name="Google Shape;247;p26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48" name="Google Shape;248;p26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p26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50" name="Google Shape;250;p26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1" name="Google Shape;251;p26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52" name="Google Shape;252;p26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3" name="Google Shape;253;p26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4" name="Google Shape;254;p26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5" name="Google Shape;255;p26"/>
          <p:cNvSpPr txBox="1"/>
          <p:nvPr/>
        </p:nvSpPr>
        <p:spPr>
          <a:xfrm>
            <a:off x="2348663" y="3371013"/>
            <a:ext cx="43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endParaRPr b="1" sz="26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6" name="Google Shape;256;p26"/>
          <p:cNvSpPr/>
          <p:nvPr/>
        </p:nvSpPr>
        <p:spPr>
          <a:xfrm rot="-5400000">
            <a:off x="7510450" y="3106025"/>
            <a:ext cx="246900" cy="1620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6"/>
          <p:cNvSpPr txBox="1"/>
          <p:nvPr/>
        </p:nvSpPr>
        <p:spPr>
          <a:xfrm>
            <a:off x="3879500" y="3709325"/>
            <a:ext cx="3209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Typestate error: f cannot read() in state CLOSED</a:t>
            </a:r>
            <a:endParaRPr b="1" sz="2000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8" name="Google Shape;25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Typestate specification via FSM</a:t>
            </a:r>
            <a:endParaRPr/>
          </a:p>
        </p:txBody>
      </p:sp>
      <p:sp>
        <p:nvSpPr>
          <p:cNvPr id="259" name="Google Shape;259;p26"/>
          <p:cNvSpPr txBox="1"/>
          <p:nvPr/>
        </p:nvSpPr>
        <p:spPr>
          <a:xfrm>
            <a:off x="5432850" y="1899175"/>
            <a:ext cx="30396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…;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close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0" name="Google Shape;260;p26"/>
          <p:cNvSpPr txBox="1"/>
          <p:nvPr/>
        </p:nvSpPr>
        <p:spPr>
          <a:xfrm>
            <a:off x="2182950" y="2756250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 typestate requires aliasing information</a:t>
            </a:r>
            <a:endParaRPr/>
          </a:p>
        </p:txBody>
      </p:sp>
      <p:sp>
        <p:nvSpPr>
          <p:cNvPr id="266" name="Google Shape;266;p27"/>
          <p:cNvSpPr txBox="1"/>
          <p:nvPr>
            <p:ph idx="1" type="body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A </a:t>
            </a:r>
            <a:r>
              <a:rPr b="1" lang="en" sz="2600">
                <a:solidFill>
                  <a:srgbClr val="0000FF"/>
                </a:solidFill>
              </a:rPr>
              <a:t>sound</a:t>
            </a:r>
            <a:r>
              <a:rPr lang="en" sz="2600"/>
              <a:t> typestate analysis must </a:t>
            </a:r>
            <a:r>
              <a:rPr b="1" lang="en" sz="2600">
                <a:solidFill>
                  <a:srgbClr val="CC0000"/>
                </a:solidFill>
              </a:rPr>
              <a:t>track all aliases</a:t>
            </a:r>
            <a:r>
              <a:rPr lang="en" sz="2600"/>
              <a:t> to keep FSMs in sync</a:t>
            </a:r>
            <a:endParaRPr sz="2600"/>
          </a:p>
        </p:txBody>
      </p:sp>
      <p:sp>
        <p:nvSpPr>
          <p:cNvPr id="267" name="Google Shape;26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 typestate requires aliasing information</a:t>
            </a:r>
            <a:endParaRPr/>
          </a:p>
        </p:txBody>
      </p:sp>
      <p:sp>
        <p:nvSpPr>
          <p:cNvPr id="273" name="Google Shape;273;p28"/>
          <p:cNvSpPr txBox="1"/>
          <p:nvPr>
            <p:ph idx="1" type="body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A </a:t>
            </a:r>
            <a:r>
              <a:rPr b="1" lang="en" sz="2600">
                <a:solidFill>
                  <a:srgbClr val="0000FF"/>
                </a:solidFill>
              </a:rPr>
              <a:t>sound</a:t>
            </a:r>
            <a:r>
              <a:rPr lang="en" sz="2600"/>
              <a:t> typestate analysis must </a:t>
            </a:r>
            <a:r>
              <a:rPr b="1" lang="en" sz="2600">
                <a:solidFill>
                  <a:srgbClr val="CC0000"/>
                </a:solidFill>
              </a:rPr>
              <a:t>track all aliases</a:t>
            </a:r>
            <a:r>
              <a:rPr lang="en" sz="2600"/>
              <a:t> to keep FSMs in sync</a:t>
            </a:r>
            <a:endParaRPr sz="2600"/>
          </a:p>
        </p:txBody>
      </p:sp>
      <p:sp>
        <p:nvSpPr>
          <p:cNvPr id="274" name="Google Shape;27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5" name="Google Shape;275;p28"/>
          <p:cNvCxnSpPr/>
          <p:nvPr/>
        </p:nvCxnSpPr>
        <p:spPr>
          <a:xfrm flipH="1">
            <a:off x="1571425" y="1639125"/>
            <a:ext cx="22500" cy="209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28"/>
          <p:cNvCxnSpPr/>
          <p:nvPr/>
        </p:nvCxnSpPr>
        <p:spPr>
          <a:xfrm flipH="1" rot="10800000">
            <a:off x="1557300" y="3732825"/>
            <a:ext cx="629400" cy="3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7" name="Google Shape;277;p28"/>
          <p:cNvSpPr/>
          <p:nvPr/>
        </p:nvSpPr>
        <p:spPr>
          <a:xfrm>
            <a:off x="2204350" y="2746975"/>
            <a:ext cx="5934900" cy="1582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ato"/>
                <a:ea typeface="Lato"/>
                <a:cs typeface="Lato"/>
                <a:sym typeface="Lato"/>
              </a:rPr>
              <a:t>Soundness is </a:t>
            </a:r>
            <a:r>
              <a:rPr b="1" lang="en" sz="2600">
                <a:solidFill>
                  <a:srgbClr val="FF00FF"/>
                </a:solidFill>
                <a:latin typeface="Lato"/>
                <a:ea typeface="Lato"/>
                <a:cs typeface="Lato"/>
                <a:sym typeface="Lato"/>
              </a:rPr>
              <a:t>important</a:t>
            </a:r>
            <a:r>
              <a:rPr lang="en" sz="2600">
                <a:latin typeface="Lato"/>
                <a:ea typeface="Lato"/>
                <a:cs typeface="Lato"/>
                <a:sym typeface="Lato"/>
              </a:rPr>
              <a:t>: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Lato"/>
              <a:buChar char="●"/>
            </a:pPr>
            <a:r>
              <a:rPr lang="en" sz="2600"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en" sz="2600">
                <a:latin typeface="Lato"/>
                <a:ea typeface="Lato"/>
                <a:cs typeface="Lato"/>
                <a:sym typeface="Lato"/>
              </a:rPr>
              <a:t>nables </a:t>
            </a:r>
            <a:r>
              <a:rPr lang="en" sz="2600">
                <a:latin typeface="Lato"/>
                <a:ea typeface="Lato"/>
                <a:cs typeface="Lato"/>
                <a:sym typeface="Lato"/>
              </a:rPr>
              <a:t>v</a:t>
            </a:r>
            <a:r>
              <a:rPr lang="en" sz="2600">
                <a:latin typeface="Lato"/>
                <a:ea typeface="Lato"/>
                <a:cs typeface="Lato"/>
                <a:sym typeface="Lato"/>
              </a:rPr>
              <a:t>erification vs. bug finding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Lato"/>
              <a:buChar char="●"/>
            </a:pPr>
            <a:r>
              <a:rPr lang="en" sz="2600">
                <a:latin typeface="Lato"/>
                <a:ea typeface="Lato"/>
                <a:cs typeface="Lato"/>
                <a:sym typeface="Lato"/>
              </a:rPr>
              <a:t>mission-critical domains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29"/>
          <p:cNvSpPr txBox="1"/>
          <p:nvPr/>
        </p:nvSpPr>
        <p:spPr>
          <a:xfrm>
            <a:off x="5432850" y="1899175"/>
            <a:ext cx="30396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…;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close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4" name="Google Shape;284;p29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85" name="Google Shape;285;p29"/>
          <p:cNvCxnSpPr>
            <a:stCxn id="284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6" name="Google Shape;286;p29"/>
          <p:cNvCxnSpPr>
            <a:stCxn id="284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7" name="Google Shape;287;p29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9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9" name="Google Shape;289;p29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/>
          </a:p>
        </p:txBody>
      </p:sp>
      <p:sp>
        <p:nvSpPr>
          <p:cNvPr id="290" name="Google Shape;290;p29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91" name="Google Shape;291;p29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p29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93" name="Google Shape;293;p29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94" name="Google Shape;294;p29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95" name="Google Shape;295;p29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6" name="Google Shape;296;p29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7" name="Google Shape;297;p29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" name="Google Shape;29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typestate expensive?</a:t>
            </a:r>
            <a:endParaRPr/>
          </a:p>
        </p:txBody>
      </p:sp>
      <p:sp>
        <p:nvSpPr>
          <p:cNvPr id="299" name="Google Shape;299;p29"/>
          <p:cNvSpPr txBox="1"/>
          <p:nvPr/>
        </p:nvSpPr>
        <p:spPr>
          <a:xfrm>
            <a:off x="2182950" y="2756250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30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06" name="Google Shape;306;p30"/>
          <p:cNvCxnSpPr>
            <a:stCxn id="305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7" name="Google Shape;307;p30"/>
          <p:cNvCxnSpPr>
            <a:stCxn id="305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8" name="Google Shape;308;p30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0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0" name="Google Shape;310;p30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/>
          </a:p>
        </p:txBody>
      </p:sp>
      <p:sp>
        <p:nvSpPr>
          <p:cNvPr id="311" name="Google Shape;311;p30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12" name="Google Shape;312;p30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p30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14" name="Google Shape;314;p30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15" name="Google Shape;315;p30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16" name="Google Shape;316;p30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7" name="Google Shape;317;p30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8" name="Google Shape;318;p30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9" name="Google Shape;31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typestate expensive?</a:t>
            </a:r>
            <a:endParaRPr/>
          </a:p>
        </p:txBody>
      </p:sp>
      <p:sp>
        <p:nvSpPr>
          <p:cNvPr id="320" name="Google Shape;320;p30"/>
          <p:cNvSpPr/>
          <p:nvPr/>
        </p:nvSpPr>
        <p:spPr>
          <a:xfrm rot="-5400000">
            <a:off x="7510450" y="2117400"/>
            <a:ext cx="246900" cy="1620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0"/>
          <p:cNvSpPr txBox="1"/>
          <p:nvPr/>
        </p:nvSpPr>
        <p:spPr>
          <a:xfrm>
            <a:off x="1383263" y="2817113"/>
            <a:ext cx="43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endParaRPr b="1" sz="26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2" name="Google Shape;322;p30"/>
          <p:cNvSpPr txBox="1"/>
          <p:nvPr/>
        </p:nvSpPr>
        <p:spPr>
          <a:xfrm>
            <a:off x="5432850" y="1899175"/>
            <a:ext cx="30396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File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…;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File </a:t>
            </a:r>
            <a:r>
              <a:rPr b="1" lang="en" sz="22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close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3" name="Google Shape;323;p30"/>
          <p:cNvSpPr txBox="1"/>
          <p:nvPr/>
        </p:nvSpPr>
        <p:spPr>
          <a:xfrm>
            <a:off x="2182950" y="2756250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9" name="Google Shape;329;p31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30" name="Google Shape;330;p31"/>
          <p:cNvCxnSpPr>
            <a:stCxn id="329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1" name="Google Shape;331;p31"/>
          <p:cNvCxnSpPr>
            <a:stCxn id="329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2" name="Google Shape;332;p31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1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4" name="Google Shape;334;p31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/>
          </a:p>
        </p:txBody>
      </p:sp>
      <p:sp>
        <p:nvSpPr>
          <p:cNvPr id="335" name="Google Shape;335;p31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36" name="Google Shape;336;p31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" name="Google Shape;337;p31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38" name="Google Shape;338;p31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39" name="Google Shape;339;p31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40" name="Google Shape;340;p31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1" name="Google Shape;341;p31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2" name="Google Shape;342;p31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3" name="Google Shape;34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typestate expensive?</a:t>
            </a:r>
            <a:endParaRPr/>
          </a:p>
        </p:txBody>
      </p:sp>
      <p:sp>
        <p:nvSpPr>
          <p:cNvPr id="344" name="Google Shape;344;p31"/>
          <p:cNvSpPr/>
          <p:nvPr/>
        </p:nvSpPr>
        <p:spPr>
          <a:xfrm rot="-5400000">
            <a:off x="7510450" y="2441050"/>
            <a:ext cx="246900" cy="1620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1"/>
          <p:cNvSpPr txBox="1"/>
          <p:nvPr/>
        </p:nvSpPr>
        <p:spPr>
          <a:xfrm>
            <a:off x="3024500" y="2032713"/>
            <a:ext cx="43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endParaRPr b="1" sz="26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6" name="Google Shape;346;p31"/>
          <p:cNvSpPr txBox="1"/>
          <p:nvPr/>
        </p:nvSpPr>
        <p:spPr>
          <a:xfrm>
            <a:off x="5432850" y="1899175"/>
            <a:ext cx="30396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File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…;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File </a:t>
            </a:r>
            <a:r>
              <a:rPr b="1" lang="en" sz="22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close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7" name="Google Shape;347;p31"/>
          <p:cNvSpPr txBox="1"/>
          <p:nvPr/>
        </p:nvSpPr>
        <p:spPr>
          <a:xfrm>
            <a:off x="2182950" y="2756250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Problem: sound typestate analysis is expensive</a:t>
            </a:r>
            <a:endParaRPr/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2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54" name="Google Shape;354;p32"/>
          <p:cNvCxnSpPr>
            <a:stCxn id="353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5" name="Google Shape;355;p32"/>
          <p:cNvCxnSpPr>
            <a:stCxn id="353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6" name="Google Shape;356;p32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2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8" name="Google Shape;358;p32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/>
          </a:p>
        </p:txBody>
      </p:sp>
      <p:sp>
        <p:nvSpPr>
          <p:cNvPr id="359" name="Google Shape;359;p32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60" name="Google Shape;360;p32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1" name="Google Shape;361;p32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62" name="Google Shape;362;p32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63" name="Google Shape;363;p32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64" name="Google Shape;364;p32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5" name="Google Shape;365;p32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6" name="Google Shape;366;p32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7" name="Google Shape;36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typestate expensive?</a:t>
            </a:r>
            <a:endParaRPr/>
          </a:p>
        </p:txBody>
      </p:sp>
      <p:sp>
        <p:nvSpPr>
          <p:cNvPr id="368" name="Google Shape;368;p32"/>
          <p:cNvSpPr txBox="1"/>
          <p:nvPr/>
        </p:nvSpPr>
        <p:spPr>
          <a:xfrm>
            <a:off x="2877600" y="2032713"/>
            <a:ext cx="99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b="1"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lang="en" sz="26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endParaRPr b="1" sz="2600">
              <a:solidFill>
                <a:srgbClr val="E6913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9" name="Google Shape;369;p32"/>
          <p:cNvSpPr/>
          <p:nvPr/>
        </p:nvSpPr>
        <p:spPr>
          <a:xfrm rot="-5400000">
            <a:off x="7510450" y="2777425"/>
            <a:ext cx="246900" cy="1620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2"/>
          <p:cNvSpPr txBox="1"/>
          <p:nvPr/>
        </p:nvSpPr>
        <p:spPr>
          <a:xfrm>
            <a:off x="5432850" y="1899175"/>
            <a:ext cx="30396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File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…;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File </a:t>
            </a:r>
            <a:r>
              <a:rPr b="1" lang="en" sz="22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close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1" name="Google Shape;371;p32"/>
          <p:cNvSpPr txBox="1"/>
          <p:nvPr/>
        </p:nvSpPr>
        <p:spPr>
          <a:xfrm>
            <a:off x="2182950" y="2756250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" name="Google Shape;377;p33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78" name="Google Shape;378;p33"/>
          <p:cNvCxnSpPr>
            <a:stCxn id="377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9" name="Google Shape;379;p33"/>
          <p:cNvCxnSpPr>
            <a:stCxn id="377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0" name="Google Shape;380;p33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3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2" name="Google Shape;382;p33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/>
          </a:p>
        </p:txBody>
      </p:sp>
      <p:sp>
        <p:nvSpPr>
          <p:cNvPr id="383" name="Google Shape;383;p33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84" name="Google Shape;384;p33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5" name="Google Shape;385;p33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86" name="Google Shape;386;p33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87" name="Google Shape;387;p33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88" name="Google Shape;388;p33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9" name="Google Shape;389;p33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0" name="Google Shape;390;p33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1" name="Google Shape;39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typestate expensive?</a:t>
            </a:r>
            <a:endParaRPr/>
          </a:p>
        </p:txBody>
      </p:sp>
      <p:sp>
        <p:nvSpPr>
          <p:cNvPr id="392" name="Google Shape;392;p33"/>
          <p:cNvSpPr/>
          <p:nvPr/>
        </p:nvSpPr>
        <p:spPr>
          <a:xfrm rot="-5400000">
            <a:off x="7510450" y="3106025"/>
            <a:ext cx="246900" cy="1620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3"/>
          <p:cNvSpPr txBox="1"/>
          <p:nvPr/>
        </p:nvSpPr>
        <p:spPr>
          <a:xfrm>
            <a:off x="1383263" y="2817113"/>
            <a:ext cx="43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endParaRPr b="1" sz="26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4" name="Google Shape;394;p33"/>
          <p:cNvSpPr txBox="1"/>
          <p:nvPr/>
        </p:nvSpPr>
        <p:spPr>
          <a:xfrm>
            <a:off x="3024488" y="2032700"/>
            <a:ext cx="43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endParaRPr b="1" sz="2600">
              <a:solidFill>
                <a:srgbClr val="E6913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5" name="Google Shape;395;p33"/>
          <p:cNvSpPr txBox="1"/>
          <p:nvPr/>
        </p:nvSpPr>
        <p:spPr>
          <a:xfrm>
            <a:off x="5432850" y="1899175"/>
            <a:ext cx="30396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File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…;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File </a:t>
            </a:r>
            <a:r>
              <a:rPr b="1" lang="en" sz="22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close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6" name="Google Shape;396;p33"/>
          <p:cNvSpPr txBox="1"/>
          <p:nvPr/>
        </p:nvSpPr>
        <p:spPr>
          <a:xfrm>
            <a:off x="2182950" y="2756250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2" name="Google Shape;402;p34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03" name="Google Shape;403;p34"/>
          <p:cNvCxnSpPr>
            <a:stCxn id="402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4" name="Google Shape;404;p34"/>
          <p:cNvCxnSpPr>
            <a:stCxn id="402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5" name="Google Shape;405;p34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4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7" name="Google Shape;407;p34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/>
          </a:p>
        </p:txBody>
      </p:sp>
      <p:sp>
        <p:nvSpPr>
          <p:cNvPr id="408" name="Google Shape;408;p34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09" name="Google Shape;409;p34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0" name="Google Shape;410;p34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11" name="Google Shape;411;p34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12" name="Google Shape;412;p34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solidFill>
                <a:srgbClr val="E6913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13" name="Google Shape;413;p34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4" name="Google Shape;414;p34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5" name="Google Shape;415;p34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6" name="Google Shape;41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typestate expensive?</a:t>
            </a:r>
            <a:endParaRPr/>
          </a:p>
        </p:txBody>
      </p:sp>
      <p:sp>
        <p:nvSpPr>
          <p:cNvPr id="417" name="Google Shape;417;p34"/>
          <p:cNvSpPr txBox="1"/>
          <p:nvPr/>
        </p:nvSpPr>
        <p:spPr>
          <a:xfrm>
            <a:off x="1383263" y="2817113"/>
            <a:ext cx="43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endParaRPr b="1" sz="26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8" name="Google Shape;418;p34"/>
          <p:cNvSpPr txBox="1"/>
          <p:nvPr/>
        </p:nvSpPr>
        <p:spPr>
          <a:xfrm>
            <a:off x="3024488" y="2032700"/>
            <a:ext cx="43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endParaRPr b="1" sz="2600">
              <a:solidFill>
                <a:srgbClr val="E6913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9" name="Google Shape;419;p34"/>
          <p:cNvSpPr/>
          <p:nvPr/>
        </p:nvSpPr>
        <p:spPr>
          <a:xfrm rot="-5400000">
            <a:off x="7510450" y="3444575"/>
            <a:ext cx="246900" cy="1620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4"/>
          <p:cNvSpPr txBox="1"/>
          <p:nvPr/>
        </p:nvSpPr>
        <p:spPr>
          <a:xfrm>
            <a:off x="5432850" y="1899175"/>
            <a:ext cx="30396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File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…;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File </a:t>
            </a:r>
            <a:r>
              <a:rPr b="1" lang="en" sz="22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close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1" name="Google Shape;421;p34"/>
          <p:cNvSpPr txBox="1"/>
          <p:nvPr/>
        </p:nvSpPr>
        <p:spPr>
          <a:xfrm>
            <a:off x="2182950" y="2756250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7" name="Google Shape;427;p35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28" name="Google Shape;428;p35"/>
          <p:cNvCxnSpPr>
            <a:stCxn id="427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9" name="Google Shape;429;p35"/>
          <p:cNvCxnSpPr>
            <a:stCxn id="427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0" name="Google Shape;430;p35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5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2" name="Google Shape;432;p35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/>
          </a:p>
        </p:txBody>
      </p:sp>
      <p:sp>
        <p:nvSpPr>
          <p:cNvPr id="433" name="Google Shape;433;p35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34" name="Google Shape;434;p35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5" name="Google Shape;435;p35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36" name="Google Shape;436;p35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37" name="Google Shape;437;p35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solidFill>
                <a:srgbClr val="E6913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38" name="Google Shape;438;p35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9" name="Google Shape;439;p35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0" name="Google Shape;440;p35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1" name="Google Shape;44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typestate expensive? Aliasing.</a:t>
            </a:r>
            <a:endParaRPr/>
          </a:p>
        </p:txBody>
      </p:sp>
      <p:sp>
        <p:nvSpPr>
          <p:cNvPr id="442" name="Google Shape;442;p35"/>
          <p:cNvSpPr txBox="1"/>
          <p:nvPr/>
        </p:nvSpPr>
        <p:spPr>
          <a:xfrm>
            <a:off x="1383263" y="2817113"/>
            <a:ext cx="43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endParaRPr b="1" sz="26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3" name="Google Shape;443;p35"/>
          <p:cNvSpPr txBox="1"/>
          <p:nvPr/>
        </p:nvSpPr>
        <p:spPr>
          <a:xfrm>
            <a:off x="3024488" y="2032700"/>
            <a:ext cx="43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endParaRPr b="1" sz="2600">
              <a:solidFill>
                <a:srgbClr val="E6913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4" name="Google Shape;444;p35"/>
          <p:cNvSpPr/>
          <p:nvPr/>
        </p:nvSpPr>
        <p:spPr>
          <a:xfrm rot="-5400000">
            <a:off x="7510450" y="3444575"/>
            <a:ext cx="246900" cy="1620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5"/>
          <p:cNvSpPr txBox="1"/>
          <p:nvPr/>
        </p:nvSpPr>
        <p:spPr>
          <a:xfrm>
            <a:off x="4277375" y="4078225"/>
            <a:ext cx="4554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“false negative” </a:t>
            </a:r>
            <a:r>
              <a:rPr b="1" lang="en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= unsound!</a:t>
            </a:r>
            <a:endParaRPr b="1" sz="2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6" name="Google Shape;446;p35"/>
          <p:cNvSpPr txBox="1"/>
          <p:nvPr/>
        </p:nvSpPr>
        <p:spPr>
          <a:xfrm>
            <a:off x="5432850" y="1899175"/>
            <a:ext cx="30396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File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…;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File </a:t>
            </a:r>
            <a:r>
              <a:rPr b="1" lang="en" sz="22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close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7" name="Google Shape;447;p35"/>
          <p:cNvSpPr txBox="1"/>
          <p:nvPr/>
        </p:nvSpPr>
        <p:spPr>
          <a:xfrm>
            <a:off x="2182950" y="2756250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3" name="Google Shape;453;p36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54" name="Google Shape;454;p36"/>
          <p:cNvCxnSpPr>
            <a:stCxn id="453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5" name="Google Shape;455;p36"/>
          <p:cNvCxnSpPr>
            <a:stCxn id="453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6" name="Google Shape;456;p36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6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8" name="Google Shape;458;p36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/>
          </a:p>
        </p:txBody>
      </p:sp>
      <p:sp>
        <p:nvSpPr>
          <p:cNvPr id="459" name="Google Shape;459;p36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60" name="Google Shape;460;p36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1" name="Google Shape;461;p36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62" name="Google Shape;462;p36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63" name="Google Shape;463;p36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solidFill>
                <a:srgbClr val="E6913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64" name="Google Shape;464;p36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5" name="Google Shape;465;p36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6" name="Google Shape;466;p36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7" name="Google Shape;46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typestate expensive? Aliasing.</a:t>
            </a:r>
            <a:endParaRPr/>
          </a:p>
        </p:txBody>
      </p:sp>
      <p:sp>
        <p:nvSpPr>
          <p:cNvPr id="468" name="Google Shape;468;p36"/>
          <p:cNvSpPr txBox="1"/>
          <p:nvPr/>
        </p:nvSpPr>
        <p:spPr>
          <a:xfrm>
            <a:off x="1383263" y="2817113"/>
            <a:ext cx="43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endParaRPr b="1" sz="26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9" name="Google Shape;469;p36"/>
          <p:cNvSpPr txBox="1"/>
          <p:nvPr/>
        </p:nvSpPr>
        <p:spPr>
          <a:xfrm>
            <a:off x="3024488" y="2032700"/>
            <a:ext cx="43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endParaRPr b="1" sz="2600">
              <a:solidFill>
                <a:srgbClr val="E6913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0" name="Google Shape;470;p36"/>
          <p:cNvSpPr/>
          <p:nvPr/>
        </p:nvSpPr>
        <p:spPr>
          <a:xfrm rot="-5400000">
            <a:off x="7510450" y="3444575"/>
            <a:ext cx="246900" cy="1620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6"/>
          <p:cNvSpPr/>
          <p:nvPr/>
        </p:nvSpPr>
        <p:spPr>
          <a:xfrm>
            <a:off x="4139350" y="3893725"/>
            <a:ext cx="4440600" cy="954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6"/>
          <p:cNvSpPr txBox="1"/>
          <p:nvPr/>
        </p:nvSpPr>
        <p:spPr>
          <a:xfrm>
            <a:off x="5432850" y="1899175"/>
            <a:ext cx="30396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File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…;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File </a:t>
            </a:r>
            <a:r>
              <a:rPr b="1" lang="en" sz="22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close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3" name="Google Shape;473;p36"/>
          <p:cNvSpPr txBox="1"/>
          <p:nvPr/>
        </p:nvSpPr>
        <p:spPr>
          <a:xfrm>
            <a:off x="2182950" y="2756250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4" name="Google Shape;474;p36"/>
          <p:cNvSpPr txBox="1"/>
          <p:nvPr/>
        </p:nvSpPr>
        <p:spPr>
          <a:xfrm>
            <a:off x="4277375" y="4078225"/>
            <a:ext cx="4554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“false negative” </a:t>
            </a:r>
            <a:r>
              <a:rPr b="1" lang="en" sz="2600">
                <a:latin typeface="Lato"/>
                <a:ea typeface="Lato"/>
                <a:cs typeface="Lato"/>
                <a:sym typeface="Lato"/>
              </a:rPr>
              <a:t>=</a:t>
            </a:r>
            <a:r>
              <a:rPr b="1" lang="en" sz="26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2600" u="sng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unsound</a:t>
            </a:r>
            <a:r>
              <a:rPr b="1" lang="en" sz="2600">
                <a:latin typeface="Lato"/>
                <a:ea typeface="Lato"/>
                <a:cs typeface="Lato"/>
                <a:sym typeface="Lato"/>
              </a:rPr>
              <a:t>!</a:t>
            </a:r>
            <a:endParaRPr b="1" sz="2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 typestate requires aliasing information</a:t>
            </a:r>
            <a:endParaRPr/>
          </a:p>
        </p:txBody>
      </p:sp>
      <p:sp>
        <p:nvSpPr>
          <p:cNvPr id="480" name="Google Shape;480;p37"/>
          <p:cNvSpPr txBox="1"/>
          <p:nvPr>
            <p:ph idx="1" type="body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A </a:t>
            </a:r>
            <a:r>
              <a:rPr b="1" lang="en" sz="2600">
                <a:solidFill>
                  <a:srgbClr val="0000FF"/>
                </a:solidFill>
              </a:rPr>
              <a:t>sound</a:t>
            </a:r>
            <a:r>
              <a:rPr lang="en" sz="2600"/>
              <a:t> typestate analysis must </a:t>
            </a:r>
            <a:r>
              <a:rPr b="1" lang="en" sz="2600">
                <a:solidFill>
                  <a:srgbClr val="CC0000"/>
                </a:solidFill>
              </a:rPr>
              <a:t>track all aliases</a:t>
            </a:r>
            <a:r>
              <a:rPr lang="en" sz="2600"/>
              <a:t> to keep FSMs in sync</a:t>
            </a:r>
            <a:endParaRPr sz="2600"/>
          </a:p>
        </p:txBody>
      </p:sp>
      <p:sp>
        <p:nvSpPr>
          <p:cNvPr id="481" name="Google Shape;481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 typestate requires aliasing information</a:t>
            </a:r>
            <a:endParaRPr/>
          </a:p>
        </p:txBody>
      </p:sp>
      <p:sp>
        <p:nvSpPr>
          <p:cNvPr id="487" name="Google Shape;487;p38"/>
          <p:cNvSpPr txBox="1"/>
          <p:nvPr>
            <p:ph idx="1" type="body"/>
          </p:nvPr>
        </p:nvSpPr>
        <p:spPr>
          <a:xfrm>
            <a:off x="311700" y="1152475"/>
            <a:ext cx="905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A </a:t>
            </a:r>
            <a:r>
              <a:rPr b="1" lang="en" sz="2600">
                <a:solidFill>
                  <a:srgbClr val="0000FF"/>
                </a:solidFill>
              </a:rPr>
              <a:t>sound</a:t>
            </a:r>
            <a:r>
              <a:rPr lang="en" sz="2600">
                <a:solidFill>
                  <a:schemeClr val="dk1"/>
                </a:solidFill>
              </a:rPr>
              <a:t> typestate analysis must </a:t>
            </a:r>
            <a:r>
              <a:rPr b="1" lang="en" sz="2600">
                <a:solidFill>
                  <a:srgbClr val="CC0000"/>
                </a:solidFill>
              </a:rPr>
              <a:t>track all aliases</a:t>
            </a:r>
            <a:r>
              <a:rPr lang="en" sz="2600">
                <a:solidFill>
                  <a:schemeClr val="dk1"/>
                </a:solidFill>
              </a:rPr>
              <a:t> to keep FSMs in sync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Three prior approaches: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488" name="Google Shape;48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 typestate requires aliasing information</a:t>
            </a:r>
            <a:endParaRPr/>
          </a:p>
        </p:txBody>
      </p:sp>
      <p:sp>
        <p:nvSpPr>
          <p:cNvPr id="494" name="Google Shape;494;p39"/>
          <p:cNvSpPr txBox="1"/>
          <p:nvPr>
            <p:ph idx="1" type="body"/>
          </p:nvPr>
        </p:nvSpPr>
        <p:spPr>
          <a:xfrm>
            <a:off x="311700" y="1152475"/>
            <a:ext cx="905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A </a:t>
            </a:r>
            <a:r>
              <a:rPr b="1" lang="en" sz="2600">
                <a:solidFill>
                  <a:srgbClr val="0000FF"/>
                </a:solidFill>
              </a:rPr>
              <a:t>sound</a:t>
            </a:r>
            <a:r>
              <a:rPr lang="en" sz="2600">
                <a:solidFill>
                  <a:schemeClr val="dk1"/>
                </a:solidFill>
              </a:rPr>
              <a:t> typestate analysis must </a:t>
            </a:r>
            <a:r>
              <a:rPr b="1" lang="en" sz="2600">
                <a:solidFill>
                  <a:srgbClr val="CC0000"/>
                </a:solidFill>
              </a:rPr>
              <a:t>track all aliases</a:t>
            </a:r>
            <a:r>
              <a:rPr lang="en" sz="2600">
                <a:solidFill>
                  <a:schemeClr val="dk1"/>
                </a:solidFill>
              </a:rPr>
              <a:t> to keep FSMs in sync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Three prior approaches:</a:t>
            </a:r>
            <a:endParaRPr sz="2600">
              <a:solidFill>
                <a:schemeClr val="dk1"/>
              </a:solidFill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rgbClr val="FF00FF"/>
                </a:solidFill>
              </a:rPr>
              <a:t>whole-program</a:t>
            </a:r>
            <a:r>
              <a:rPr lang="en" sz="2600">
                <a:solidFill>
                  <a:schemeClr val="dk1"/>
                </a:solidFill>
              </a:rPr>
              <a:t> may-alias analysis (expensive)</a:t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495" name="Google Shape;49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96" name="Google Shape;496;p39"/>
          <p:cNvCxnSpPr/>
          <p:nvPr/>
        </p:nvCxnSpPr>
        <p:spPr>
          <a:xfrm>
            <a:off x="1586525" y="3082725"/>
            <a:ext cx="755100" cy="330300"/>
          </a:xfrm>
          <a:prstGeom prst="bentConnector3">
            <a:avLst>
              <a:gd fmla="val -1040" name="adj1"/>
            </a:avLst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7" name="Google Shape;497;p39"/>
          <p:cNvSpPr txBox="1"/>
          <p:nvPr/>
        </p:nvSpPr>
        <p:spPr>
          <a:xfrm>
            <a:off x="2341625" y="3151475"/>
            <a:ext cx="6906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Tan et al. 2021 report hours for real programs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 typestate requires aliasing information</a:t>
            </a:r>
            <a:endParaRPr/>
          </a:p>
        </p:txBody>
      </p:sp>
      <p:sp>
        <p:nvSpPr>
          <p:cNvPr id="503" name="Google Shape;503;p40"/>
          <p:cNvSpPr txBox="1"/>
          <p:nvPr>
            <p:ph idx="1" type="body"/>
          </p:nvPr>
        </p:nvSpPr>
        <p:spPr>
          <a:xfrm>
            <a:off x="311700" y="1152475"/>
            <a:ext cx="905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A </a:t>
            </a:r>
            <a:r>
              <a:rPr b="1" lang="en" sz="2600">
                <a:solidFill>
                  <a:srgbClr val="0000FF"/>
                </a:solidFill>
              </a:rPr>
              <a:t>sound</a:t>
            </a:r>
            <a:r>
              <a:rPr lang="en" sz="2600">
                <a:solidFill>
                  <a:schemeClr val="dk1"/>
                </a:solidFill>
              </a:rPr>
              <a:t> typestate analysis must </a:t>
            </a:r>
            <a:r>
              <a:rPr b="1" lang="en" sz="2600">
                <a:solidFill>
                  <a:srgbClr val="CC0000"/>
                </a:solidFill>
              </a:rPr>
              <a:t>track all aliases</a:t>
            </a:r>
            <a:r>
              <a:rPr lang="en" sz="2600">
                <a:solidFill>
                  <a:schemeClr val="dk1"/>
                </a:solidFill>
              </a:rPr>
              <a:t> to keep FSMs in sync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Three prior approaches:</a:t>
            </a:r>
            <a:endParaRPr sz="2600">
              <a:solidFill>
                <a:schemeClr val="dk1"/>
              </a:solidFill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rgbClr val="FF00FF"/>
                </a:solidFill>
              </a:rPr>
              <a:t>whole-program</a:t>
            </a:r>
            <a:r>
              <a:rPr lang="en" sz="2600">
                <a:solidFill>
                  <a:schemeClr val="dk1"/>
                </a:solidFill>
              </a:rPr>
              <a:t> may-alias analysis (expensive)</a:t>
            </a:r>
            <a:endParaRPr sz="2600">
              <a:solidFill>
                <a:schemeClr val="dk1"/>
              </a:solidFill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rgbClr val="E69138"/>
                </a:solidFill>
              </a:rPr>
              <a:t>restrict aliasing</a:t>
            </a:r>
            <a:r>
              <a:rPr lang="en" sz="2600">
                <a:solidFill>
                  <a:schemeClr val="dk1"/>
                </a:solidFill>
              </a:rPr>
              <a:t> (e.g., via ownership types) </a:t>
            </a:r>
            <a:endParaRPr sz="2600">
              <a:solidFill>
                <a:schemeClr val="dk1"/>
              </a:solidFill>
            </a:endParaRPr>
          </a:p>
          <a:p>
            <a:pPr indent="0" lvl="0" marL="18288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504" name="Google Shape;50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05" name="Google Shape;505;p40"/>
          <p:cNvCxnSpPr/>
          <p:nvPr/>
        </p:nvCxnSpPr>
        <p:spPr>
          <a:xfrm>
            <a:off x="1696475" y="3535350"/>
            <a:ext cx="755100" cy="330300"/>
          </a:xfrm>
          <a:prstGeom prst="bentConnector3">
            <a:avLst>
              <a:gd fmla="val -1040" name="adj1"/>
            </a:avLst>
          </a:prstGeom>
          <a:noFill/>
          <a:ln cap="flat" cmpd="sng" w="28575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6" name="Google Shape;506;p40"/>
          <p:cNvSpPr txBox="1"/>
          <p:nvPr/>
        </p:nvSpPr>
        <p:spPr>
          <a:xfrm>
            <a:off x="2451575" y="3604100"/>
            <a:ext cx="6059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e.g., Bierhoff et al. 2009, Clark et al. 2013, Rust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 typestate requires aliasing information</a:t>
            </a:r>
            <a:endParaRPr/>
          </a:p>
        </p:txBody>
      </p:sp>
      <p:sp>
        <p:nvSpPr>
          <p:cNvPr id="512" name="Google Shape;512;p41"/>
          <p:cNvSpPr txBox="1"/>
          <p:nvPr>
            <p:ph idx="1" type="body"/>
          </p:nvPr>
        </p:nvSpPr>
        <p:spPr>
          <a:xfrm>
            <a:off x="311700" y="1152475"/>
            <a:ext cx="905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A </a:t>
            </a:r>
            <a:r>
              <a:rPr b="1" lang="en" sz="2600">
                <a:solidFill>
                  <a:srgbClr val="0000FF"/>
                </a:solidFill>
              </a:rPr>
              <a:t>sound</a:t>
            </a:r>
            <a:r>
              <a:rPr lang="en" sz="2600">
                <a:solidFill>
                  <a:schemeClr val="dk1"/>
                </a:solidFill>
              </a:rPr>
              <a:t> typestate analysis must </a:t>
            </a:r>
            <a:r>
              <a:rPr b="1" lang="en" sz="2600">
                <a:solidFill>
                  <a:srgbClr val="CC0000"/>
                </a:solidFill>
              </a:rPr>
              <a:t>track all aliases</a:t>
            </a:r>
            <a:r>
              <a:rPr lang="en" sz="2600">
                <a:solidFill>
                  <a:schemeClr val="dk1"/>
                </a:solidFill>
              </a:rPr>
              <a:t> to keep FSMs in sync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Three prior approaches:</a:t>
            </a:r>
            <a:endParaRPr sz="2600">
              <a:solidFill>
                <a:schemeClr val="dk1"/>
              </a:solidFill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rgbClr val="FF00FF"/>
                </a:solidFill>
              </a:rPr>
              <a:t>whole-program</a:t>
            </a:r>
            <a:r>
              <a:rPr lang="en" sz="2600">
                <a:solidFill>
                  <a:schemeClr val="dk1"/>
                </a:solidFill>
              </a:rPr>
              <a:t> may-alias analysis (expensive)</a:t>
            </a:r>
            <a:endParaRPr sz="2600">
              <a:solidFill>
                <a:schemeClr val="dk1"/>
              </a:solidFill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rgbClr val="E69138"/>
                </a:solidFill>
              </a:rPr>
              <a:t>restrict aliasing</a:t>
            </a:r>
            <a:r>
              <a:rPr lang="en" sz="2600">
                <a:solidFill>
                  <a:schemeClr val="dk1"/>
                </a:solidFill>
              </a:rPr>
              <a:t> (e.g., via ownership types) </a:t>
            </a:r>
            <a:endParaRPr sz="2600">
              <a:solidFill>
                <a:schemeClr val="dk1"/>
              </a:solidFill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rgbClr val="9900FF"/>
                </a:solidFill>
              </a:rPr>
              <a:t>ignore aliasing</a:t>
            </a:r>
            <a:r>
              <a:rPr lang="en" sz="2600">
                <a:solidFill>
                  <a:schemeClr val="dk1"/>
                </a:solidFill>
              </a:rPr>
              <a:t> and be unsound (due to cost)</a:t>
            </a:r>
            <a:endParaRPr sz="2600">
              <a:solidFill>
                <a:schemeClr val="dk1"/>
              </a:solidFill>
            </a:endParaRPr>
          </a:p>
          <a:p>
            <a:pPr indent="0" lvl="0" marL="18288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513" name="Google Shape;513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14" name="Google Shape;514;p41"/>
          <p:cNvCxnSpPr/>
          <p:nvPr/>
        </p:nvCxnSpPr>
        <p:spPr>
          <a:xfrm>
            <a:off x="1707775" y="3942300"/>
            <a:ext cx="755100" cy="330300"/>
          </a:xfrm>
          <a:prstGeom prst="bentConnector3">
            <a:avLst>
              <a:gd fmla="val -1040" name="adj1"/>
            </a:avLst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5" name="Google Shape;515;p41"/>
          <p:cNvSpPr txBox="1"/>
          <p:nvPr/>
        </p:nvSpPr>
        <p:spPr>
          <a:xfrm>
            <a:off x="2462875" y="4011050"/>
            <a:ext cx="6059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llows industry deployment, 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e.g., Emmi et al. 2021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Problem: sound typestate analysis is expensive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n" sz="2600">
                <a:solidFill>
                  <a:srgbClr val="0000FF"/>
                </a:solidFill>
              </a:rPr>
              <a:t>Accumulation typestate automata</a:t>
            </a:r>
            <a:r>
              <a:rPr lang="en" sz="2600">
                <a:solidFill>
                  <a:schemeClr val="dk1"/>
                </a:solidFill>
              </a:rPr>
              <a:t> are exactly those that can be checked </a:t>
            </a:r>
            <a:r>
              <a:rPr b="1" lang="en" sz="2600">
                <a:solidFill>
                  <a:srgbClr val="6AA84F"/>
                </a:solidFill>
              </a:rPr>
              <a:t>without aliasing information</a:t>
            </a:r>
            <a:r>
              <a:rPr lang="en" sz="2600">
                <a:solidFill>
                  <a:schemeClr val="dk1"/>
                </a:solidFill>
              </a:rPr>
              <a:t>, the </a:t>
            </a:r>
            <a:r>
              <a:rPr b="1" lang="en" sz="2600">
                <a:solidFill>
                  <a:srgbClr val="9900FF"/>
                </a:solidFill>
              </a:rPr>
              <a:t>traditional bottleneck</a:t>
            </a:r>
            <a:r>
              <a:rPr lang="en" sz="2600">
                <a:solidFill>
                  <a:schemeClr val="dk1"/>
                </a:solidFill>
              </a:rPr>
              <a:t> for a typestate analysis</a:t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600">
              <a:solidFill>
                <a:srgbClr val="E69138"/>
              </a:solidFill>
            </a:endParaRPr>
          </a:p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 typestate requires aliasing information</a:t>
            </a:r>
            <a:endParaRPr/>
          </a:p>
        </p:txBody>
      </p:sp>
      <p:sp>
        <p:nvSpPr>
          <p:cNvPr id="521" name="Google Shape;521;p42"/>
          <p:cNvSpPr txBox="1"/>
          <p:nvPr>
            <p:ph idx="1" type="body"/>
          </p:nvPr>
        </p:nvSpPr>
        <p:spPr>
          <a:xfrm>
            <a:off x="311700" y="1152475"/>
            <a:ext cx="905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A </a:t>
            </a:r>
            <a:r>
              <a:rPr b="1" lang="en" sz="2600">
                <a:solidFill>
                  <a:srgbClr val="0000FF"/>
                </a:solidFill>
              </a:rPr>
              <a:t>sound</a:t>
            </a:r>
            <a:r>
              <a:rPr lang="en" sz="2600">
                <a:solidFill>
                  <a:schemeClr val="dk1"/>
                </a:solidFill>
              </a:rPr>
              <a:t> typestate analysis must </a:t>
            </a:r>
            <a:r>
              <a:rPr b="1" lang="en" sz="2600">
                <a:solidFill>
                  <a:srgbClr val="CC0000"/>
                </a:solidFill>
              </a:rPr>
              <a:t>track all aliases</a:t>
            </a:r>
            <a:r>
              <a:rPr lang="en" sz="2600">
                <a:solidFill>
                  <a:schemeClr val="dk1"/>
                </a:solidFill>
              </a:rPr>
              <a:t> to keep FSMs in sync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Three prior approaches:</a:t>
            </a:r>
            <a:endParaRPr sz="2600">
              <a:solidFill>
                <a:schemeClr val="dk1"/>
              </a:solidFill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rgbClr val="FF00FF"/>
                </a:solidFill>
              </a:rPr>
              <a:t>whole-program</a:t>
            </a:r>
            <a:r>
              <a:rPr lang="en" sz="2600">
                <a:solidFill>
                  <a:schemeClr val="dk1"/>
                </a:solidFill>
              </a:rPr>
              <a:t> may-alias analysis (expensive)</a:t>
            </a:r>
            <a:endParaRPr sz="2600">
              <a:solidFill>
                <a:schemeClr val="dk1"/>
              </a:solidFill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rgbClr val="E69138"/>
                </a:solidFill>
              </a:rPr>
              <a:t>restrict aliasing</a:t>
            </a:r>
            <a:r>
              <a:rPr lang="en" sz="2600">
                <a:solidFill>
                  <a:schemeClr val="dk1"/>
                </a:solidFill>
              </a:rPr>
              <a:t> (e.g., via ownership types) </a:t>
            </a:r>
            <a:endParaRPr sz="2600">
              <a:solidFill>
                <a:schemeClr val="dk1"/>
              </a:solidFill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rgbClr val="9900FF"/>
                </a:solidFill>
              </a:rPr>
              <a:t>ignore aliasing</a:t>
            </a:r>
            <a:r>
              <a:rPr lang="en" sz="2600">
                <a:solidFill>
                  <a:schemeClr val="dk1"/>
                </a:solidFill>
              </a:rPr>
              <a:t> and be unsound (due to cost)</a:t>
            </a:r>
            <a:endParaRPr sz="2600">
              <a:solidFill>
                <a:schemeClr val="dk1"/>
              </a:solidFill>
            </a:endParaRPr>
          </a:p>
          <a:p>
            <a:pPr indent="0" lvl="0" marL="18288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522" name="Google Shape;522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3" name="Google Shape;523;p42"/>
          <p:cNvSpPr txBox="1"/>
          <p:nvPr/>
        </p:nvSpPr>
        <p:spPr>
          <a:xfrm>
            <a:off x="1322025" y="4009725"/>
            <a:ext cx="5775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Key question:</a:t>
            </a:r>
            <a:r>
              <a:rPr b="1" lang="en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does typestate analysis </a:t>
            </a:r>
            <a:r>
              <a:rPr b="1" i="1" lang="en" sz="26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always</a:t>
            </a:r>
            <a:r>
              <a:rPr b="1"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need aliasing information?</a:t>
            </a:r>
            <a:endParaRPr b="1"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3"/>
          <p:cNvSpPr txBox="1"/>
          <p:nvPr>
            <p:ph type="title"/>
          </p:nvPr>
        </p:nvSpPr>
        <p:spPr>
          <a:xfrm>
            <a:off x="311700" y="1023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Insight:</a:t>
            </a:r>
            <a:r>
              <a:rPr lang="en"/>
              <a:t> aliasing information is only required for some typestate automata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Which ones?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Key intuition:</a:t>
            </a:r>
            <a:r>
              <a:rPr lang="en">
                <a:solidFill>
                  <a:schemeClr val="lt1"/>
                </a:solidFill>
              </a:rPr>
              <a:t> once an operation </a:t>
            </a:r>
            <a:r>
              <a:rPr i="1" lang="en">
                <a:solidFill>
                  <a:schemeClr val="lt1"/>
                </a:solidFill>
              </a:rPr>
              <a:t>becomes</a:t>
            </a:r>
            <a:r>
              <a:rPr lang="en">
                <a:solidFill>
                  <a:schemeClr val="lt1"/>
                </a:solidFill>
              </a:rPr>
              <a:t> legal, it </a:t>
            </a:r>
            <a:r>
              <a:rPr i="1" lang="en">
                <a:solidFill>
                  <a:schemeClr val="lt1"/>
                </a:solidFill>
              </a:rPr>
              <a:t>stays legal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29" name="Google Shape;529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4"/>
          <p:cNvSpPr txBox="1"/>
          <p:nvPr>
            <p:ph type="title"/>
          </p:nvPr>
        </p:nvSpPr>
        <p:spPr>
          <a:xfrm>
            <a:off x="311700" y="1023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Insight:</a:t>
            </a:r>
            <a:r>
              <a:rPr lang="en"/>
              <a:t> aliasing information is only required for some typestate automata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Which ones?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CC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Key intuition:</a:t>
            </a:r>
            <a:r>
              <a:rPr lang="en">
                <a:solidFill>
                  <a:schemeClr val="lt1"/>
                </a:solidFill>
              </a:rPr>
              <a:t> once an operation </a:t>
            </a:r>
            <a:r>
              <a:rPr i="1" lang="en">
                <a:solidFill>
                  <a:schemeClr val="lt1"/>
                </a:solidFill>
              </a:rPr>
              <a:t>becomes</a:t>
            </a:r>
            <a:r>
              <a:rPr lang="en">
                <a:solidFill>
                  <a:schemeClr val="lt1"/>
                </a:solidFill>
              </a:rPr>
              <a:t> legal, it </a:t>
            </a:r>
            <a:r>
              <a:rPr i="1" lang="en">
                <a:solidFill>
                  <a:schemeClr val="lt1"/>
                </a:solidFill>
              </a:rPr>
              <a:t>stays legal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35" name="Google Shape;535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5"/>
          <p:cNvSpPr txBox="1"/>
          <p:nvPr>
            <p:ph type="title"/>
          </p:nvPr>
        </p:nvSpPr>
        <p:spPr>
          <a:xfrm>
            <a:off x="311700" y="1023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Insight:</a:t>
            </a:r>
            <a:r>
              <a:rPr lang="en"/>
              <a:t> aliasing information is only required for some typestate automata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Which ones?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CC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 intuition:</a:t>
            </a:r>
            <a:r>
              <a:rPr lang="en"/>
              <a:t> once an operation </a:t>
            </a:r>
            <a:r>
              <a:rPr b="1" i="1" lang="en">
                <a:solidFill>
                  <a:srgbClr val="0000FF"/>
                </a:solidFill>
              </a:rPr>
              <a:t>becomes</a:t>
            </a:r>
            <a:r>
              <a:rPr b="1" lang="en">
                <a:solidFill>
                  <a:srgbClr val="0000FF"/>
                </a:solidFill>
              </a:rPr>
              <a:t> </a:t>
            </a:r>
            <a:r>
              <a:rPr b="1" i="1" lang="en">
                <a:solidFill>
                  <a:srgbClr val="0000FF"/>
                </a:solidFill>
              </a:rPr>
              <a:t>legal</a:t>
            </a:r>
            <a:r>
              <a:rPr lang="en"/>
              <a:t>, it </a:t>
            </a:r>
            <a:r>
              <a:rPr b="1" i="1" lang="en">
                <a:solidFill>
                  <a:srgbClr val="0000FF"/>
                </a:solidFill>
              </a:rPr>
              <a:t>stays legal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541" name="Google Shape;541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Accumulation typestates</a:t>
            </a:r>
            <a:endParaRPr/>
          </a:p>
        </p:txBody>
      </p:sp>
      <p:sp>
        <p:nvSpPr>
          <p:cNvPr id="547" name="Google Shape;547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600">
                <a:solidFill>
                  <a:srgbClr val="FF00FF"/>
                </a:solidFill>
              </a:rPr>
              <a:t>accumulation typestate automaton</a:t>
            </a:r>
            <a:r>
              <a:rPr lang="en" sz="2600"/>
              <a:t>: 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for any </a:t>
            </a:r>
            <a:r>
              <a:rPr b="1" lang="en" sz="2600">
                <a:solidFill>
                  <a:srgbClr val="CC0000"/>
                </a:solidFill>
              </a:rPr>
              <a:t>error-inducing sequence</a:t>
            </a:r>
            <a:r>
              <a:rPr lang="en" sz="2600"/>
              <a:t> </a:t>
            </a:r>
            <a:r>
              <a:rPr i="1" lang="en" sz="2600"/>
              <a:t>S = t</a:t>
            </a:r>
            <a:r>
              <a:rPr baseline="-25000" i="1" lang="en" sz="2600"/>
              <a:t>1</a:t>
            </a:r>
            <a:r>
              <a:rPr i="1" lang="en" sz="2600"/>
              <a:t>, …, t</a:t>
            </a:r>
            <a:r>
              <a:rPr baseline="-25000" i="1" lang="en" sz="2600"/>
              <a:t>i</a:t>
            </a:r>
            <a:r>
              <a:rPr lang="en" sz="2600"/>
              <a:t>, 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all </a:t>
            </a:r>
            <a:r>
              <a:rPr b="1" lang="en" sz="2600">
                <a:solidFill>
                  <a:srgbClr val="0000FF"/>
                </a:solidFill>
              </a:rPr>
              <a:t>subsequences</a:t>
            </a:r>
            <a:r>
              <a:rPr lang="en" sz="2600"/>
              <a:t> of </a:t>
            </a:r>
            <a:r>
              <a:rPr i="1" lang="en" sz="2600"/>
              <a:t>S</a:t>
            </a:r>
            <a:r>
              <a:rPr lang="en" sz="2600"/>
              <a:t> that end in </a:t>
            </a:r>
            <a:r>
              <a:rPr i="1" lang="en" sz="2600"/>
              <a:t>t</a:t>
            </a:r>
            <a:r>
              <a:rPr baseline="-25000" i="1" lang="en" sz="2600"/>
              <a:t>i</a:t>
            </a:r>
            <a:r>
              <a:rPr lang="en" sz="2600"/>
              <a:t> 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are also </a:t>
            </a:r>
            <a:r>
              <a:rPr b="1" lang="en" sz="2600">
                <a:solidFill>
                  <a:srgbClr val="0000FF"/>
                </a:solidFill>
              </a:rPr>
              <a:t>error-inducing</a:t>
            </a:r>
            <a:endParaRPr b="1" sz="2600">
              <a:solidFill>
                <a:srgbClr val="0000FF"/>
              </a:solidFill>
            </a:endParaRPr>
          </a:p>
        </p:txBody>
      </p:sp>
      <p:sp>
        <p:nvSpPr>
          <p:cNvPr id="548" name="Google Shape;548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Accumulation typestates</a:t>
            </a:r>
            <a:endParaRPr/>
          </a:p>
        </p:txBody>
      </p:sp>
      <p:sp>
        <p:nvSpPr>
          <p:cNvPr id="554" name="Google Shape;554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600">
                <a:solidFill>
                  <a:srgbClr val="FF00FF"/>
                </a:solidFill>
              </a:rPr>
              <a:t>accumulation typestate automaton</a:t>
            </a:r>
            <a:r>
              <a:rPr lang="en" sz="2600">
                <a:solidFill>
                  <a:schemeClr val="dk1"/>
                </a:solidFill>
              </a:rPr>
              <a:t>: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for any </a:t>
            </a:r>
            <a:r>
              <a:rPr b="1" lang="en" sz="2600">
                <a:solidFill>
                  <a:srgbClr val="CC0000"/>
                </a:solidFill>
              </a:rPr>
              <a:t>error-inducing sequence</a:t>
            </a:r>
            <a:r>
              <a:rPr lang="en" sz="2600">
                <a:solidFill>
                  <a:schemeClr val="dk1"/>
                </a:solidFill>
              </a:rPr>
              <a:t> </a:t>
            </a:r>
            <a:r>
              <a:rPr i="1" lang="en" sz="2600">
                <a:solidFill>
                  <a:schemeClr val="dk1"/>
                </a:solidFill>
              </a:rPr>
              <a:t>S = t</a:t>
            </a:r>
            <a:r>
              <a:rPr baseline="-25000" i="1" lang="en" sz="2600">
                <a:solidFill>
                  <a:schemeClr val="dk1"/>
                </a:solidFill>
              </a:rPr>
              <a:t>1</a:t>
            </a:r>
            <a:r>
              <a:rPr i="1" lang="en" sz="2600">
                <a:solidFill>
                  <a:schemeClr val="dk1"/>
                </a:solidFill>
              </a:rPr>
              <a:t>, …, t</a:t>
            </a:r>
            <a:r>
              <a:rPr baseline="-25000" i="1" lang="en" sz="2600">
                <a:solidFill>
                  <a:schemeClr val="dk1"/>
                </a:solidFill>
              </a:rPr>
              <a:t>i</a:t>
            </a:r>
            <a:r>
              <a:rPr lang="en" sz="2600">
                <a:solidFill>
                  <a:schemeClr val="dk1"/>
                </a:solidFill>
              </a:rPr>
              <a:t>,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all </a:t>
            </a:r>
            <a:r>
              <a:rPr b="1" lang="en" sz="2600">
                <a:solidFill>
                  <a:srgbClr val="0000FF"/>
                </a:solidFill>
              </a:rPr>
              <a:t>subsequences</a:t>
            </a:r>
            <a:r>
              <a:rPr lang="en" sz="2600">
                <a:solidFill>
                  <a:schemeClr val="dk1"/>
                </a:solidFill>
              </a:rPr>
              <a:t> of </a:t>
            </a:r>
            <a:r>
              <a:rPr i="1" lang="en" sz="2600">
                <a:solidFill>
                  <a:schemeClr val="dk1"/>
                </a:solidFill>
              </a:rPr>
              <a:t>S</a:t>
            </a:r>
            <a:r>
              <a:rPr lang="en" sz="2600">
                <a:solidFill>
                  <a:schemeClr val="dk1"/>
                </a:solidFill>
              </a:rPr>
              <a:t> that end in </a:t>
            </a:r>
            <a:r>
              <a:rPr i="1" lang="en" sz="2600">
                <a:solidFill>
                  <a:schemeClr val="dk1"/>
                </a:solidFill>
              </a:rPr>
              <a:t>t</a:t>
            </a:r>
            <a:r>
              <a:rPr baseline="-25000" i="1" lang="en" sz="2600">
                <a:solidFill>
                  <a:schemeClr val="dk1"/>
                </a:solidFill>
              </a:rPr>
              <a:t>i</a:t>
            </a:r>
            <a:r>
              <a:rPr lang="en" sz="2600">
                <a:solidFill>
                  <a:schemeClr val="dk1"/>
                </a:solidFill>
              </a:rPr>
              <a:t>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are also </a:t>
            </a:r>
            <a:r>
              <a:rPr b="1" lang="en" sz="2600">
                <a:solidFill>
                  <a:srgbClr val="0000FF"/>
                </a:solidFill>
              </a:rPr>
              <a:t>error-inducing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dk1"/>
                </a:solidFill>
              </a:rPr>
              <a:t>Key theorem: </a:t>
            </a:r>
            <a:r>
              <a:rPr lang="en" sz="2600">
                <a:solidFill>
                  <a:schemeClr val="dk1"/>
                </a:solidFill>
              </a:rPr>
              <a:t>Accumulation typestates are </a:t>
            </a:r>
            <a:r>
              <a:rPr b="1" lang="en" sz="2600">
                <a:solidFill>
                  <a:srgbClr val="6AA84F"/>
                </a:solidFill>
              </a:rPr>
              <a:t>exactly</a:t>
            </a:r>
            <a:r>
              <a:rPr lang="en" sz="2600">
                <a:solidFill>
                  <a:schemeClr val="dk1"/>
                </a:solidFill>
              </a:rPr>
              <a:t> those that can be checked soundly </a:t>
            </a:r>
            <a:r>
              <a:rPr b="1" lang="en" sz="2600">
                <a:solidFill>
                  <a:srgbClr val="E69138"/>
                </a:solidFill>
              </a:rPr>
              <a:t>without aliasing information</a:t>
            </a:r>
            <a:endParaRPr b="1" sz="2600">
              <a:solidFill>
                <a:srgbClr val="0000FF"/>
              </a:solidFill>
            </a:endParaRPr>
          </a:p>
        </p:txBody>
      </p:sp>
      <p:sp>
        <p:nvSpPr>
          <p:cNvPr id="555" name="Google Shape;555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1" name="Google Shape;561;p48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62" name="Google Shape;562;p48"/>
          <p:cNvCxnSpPr>
            <a:stCxn id="561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3" name="Google Shape;563;p48"/>
          <p:cNvCxnSpPr>
            <a:stCxn id="561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4" name="Google Shape;564;p48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8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6" name="Google Shape;566;p48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/>
          </a:p>
        </p:txBody>
      </p:sp>
      <p:sp>
        <p:nvSpPr>
          <p:cNvPr id="567" name="Google Shape;567;p48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568" name="Google Shape;568;p48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9" name="Google Shape;569;p48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70" name="Google Shape;570;p48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71" name="Google Shape;571;p48"/>
          <p:cNvSpPr txBox="1"/>
          <p:nvPr/>
        </p:nvSpPr>
        <p:spPr>
          <a:xfrm>
            <a:off x="2348675" y="2813738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2" name="Google Shape;572;p48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73" name="Google Shape;573;p48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4" name="Google Shape;574;p48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5" name="Google Shape;575;p48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6" name="Google Shape;576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an accumulation typestate automaton?</a:t>
            </a:r>
            <a:endParaRPr/>
          </a:p>
        </p:txBody>
      </p:sp>
      <p:sp>
        <p:nvSpPr>
          <p:cNvPr id="577" name="Google Shape;577;p48"/>
          <p:cNvSpPr/>
          <p:nvPr/>
        </p:nvSpPr>
        <p:spPr>
          <a:xfrm>
            <a:off x="5381975" y="1151250"/>
            <a:ext cx="3696600" cy="835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any </a:t>
            </a:r>
            <a:r>
              <a:rPr b="1"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error-inducing sequence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 =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…,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subsequences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that end in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are also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error-inducing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3" name="Google Shape;583;p49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84" name="Google Shape;584;p49"/>
          <p:cNvCxnSpPr>
            <a:stCxn id="583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5" name="Google Shape;585;p49"/>
          <p:cNvCxnSpPr>
            <a:stCxn id="583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6" name="Google Shape;586;p49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49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8" name="Google Shape;588;p49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/>
          </a:p>
        </p:txBody>
      </p:sp>
      <p:sp>
        <p:nvSpPr>
          <p:cNvPr id="589" name="Google Shape;589;p49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590" name="Google Shape;590;p49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1" name="Google Shape;591;p49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92" name="Google Shape;592;p49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93" name="Google Shape;593;p49"/>
          <p:cNvSpPr txBox="1"/>
          <p:nvPr/>
        </p:nvSpPr>
        <p:spPr>
          <a:xfrm>
            <a:off x="2348675" y="2813738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4" name="Google Shape;594;p49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95" name="Google Shape;595;p49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6" name="Google Shape;596;p49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7" name="Google Shape;597;p49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8" name="Google Shape;59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an accumulation typestate automaton?</a:t>
            </a:r>
            <a:endParaRPr/>
          </a:p>
        </p:txBody>
      </p:sp>
      <p:sp>
        <p:nvSpPr>
          <p:cNvPr id="599" name="Google Shape;599;p49"/>
          <p:cNvSpPr/>
          <p:nvPr/>
        </p:nvSpPr>
        <p:spPr>
          <a:xfrm>
            <a:off x="5381975" y="1151250"/>
            <a:ext cx="3696600" cy="835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any </a:t>
            </a:r>
            <a:r>
              <a:rPr b="1"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error-inducing sequence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 =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…,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subsequences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that end in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are also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error-inducing</a:t>
            </a:r>
            <a:endParaRPr/>
          </a:p>
        </p:txBody>
      </p:sp>
      <p:sp>
        <p:nvSpPr>
          <p:cNvPr id="600" name="Google Shape;600;p49"/>
          <p:cNvSpPr txBox="1"/>
          <p:nvPr/>
        </p:nvSpPr>
        <p:spPr>
          <a:xfrm>
            <a:off x="4676350" y="2639875"/>
            <a:ext cx="3759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S = </a:t>
            </a:r>
            <a:r>
              <a:rPr lang="en" sz="1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 sz="2200"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6" name="Google Shape;606;p50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07" name="Google Shape;607;p50"/>
          <p:cNvCxnSpPr>
            <a:stCxn id="606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8" name="Google Shape;608;p50"/>
          <p:cNvCxnSpPr>
            <a:stCxn id="606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9" name="Google Shape;609;p50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50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1" name="Google Shape;611;p50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/>
          </a:p>
        </p:txBody>
      </p:sp>
      <p:sp>
        <p:nvSpPr>
          <p:cNvPr id="612" name="Google Shape;612;p50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613" name="Google Shape;613;p50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4" name="Google Shape;614;p50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close() 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15" name="Google Shape;615;p50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16" name="Google Shape;616;p50"/>
          <p:cNvSpPr txBox="1"/>
          <p:nvPr/>
        </p:nvSpPr>
        <p:spPr>
          <a:xfrm>
            <a:off x="2348675" y="2813738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7" name="Google Shape;617;p50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18" name="Google Shape;618;p50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9" name="Google Shape;619;p50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0" name="Google Shape;620;p50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1" name="Google Shape;62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an accumulation typestate automaton?</a:t>
            </a:r>
            <a:endParaRPr/>
          </a:p>
        </p:txBody>
      </p:sp>
      <p:sp>
        <p:nvSpPr>
          <p:cNvPr id="622" name="Google Shape;622;p50"/>
          <p:cNvSpPr txBox="1"/>
          <p:nvPr/>
        </p:nvSpPr>
        <p:spPr>
          <a:xfrm>
            <a:off x="4676350" y="2639875"/>
            <a:ext cx="3759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S = </a:t>
            </a:r>
            <a:r>
              <a:rPr lang="en" sz="1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r>
              <a:rPr lang="en" sz="2200"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sz="1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r>
              <a:rPr lang="en" sz="2200"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sz="1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r>
              <a:rPr lang="en" sz="2200">
                <a:latin typeface="Lato"/>
                <a:ea typeface="Lato"/>
                <a:cs typeface="Lato"/>
                <a:sym typeface="Lato"/>
              </a:rPr>
              <a:t>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3" name="Google Shape;623;p50"/>
          <p:cNvSpPr/>
          <p:nvPr/>
        </p:nvSpPr>
        <p:spPr>
          <a:xfrm>
            <a:off x="5381975" y="1151250"/>
            <a:ext cx="3696600" cy="835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any </a:t>
            </a:r>
            <a:r>
              <a:rPr b="1"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error-inducing sequence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 =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…,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subsequences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that end in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are also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error-inducing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9" name="Google Shape;629;p51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30" name="Google Shape;630;p51"/>
          <p:cNvCxnSpPr>
            <a:stCxn id="629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1" name="Google Shape;631;p51"/>
          <p:cNvCxnSpPr>
            <a:stCxn id="629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2" name="Google Shape;632;p51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51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4" name="Google Shape;634;p51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/>
          </a:p>
        </p:txBody>
      </p:sp>
      <p:sp>
        <p:nvSpPr>
          <p:cNvPr id="635" name="Google Shape;635;p51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636" name="Google Shape;636;p51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7" name="Google Shape;637;p51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38" name="Google Shape;638;p51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39" name="Google Shape;639;p51"/>
          <p:cNvSpPr txBox="1"/>
          <p:nvPr/>
        </p:nvSpPr>
        <p:spPr>
          <a:xfrm>
            <a:off x="2348675" y="2813738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0" name="Google Shape;640;p51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41" name="Google Shape;641;p51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2" name="Google Shape;642;p51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3" name="Google Shape;643;p51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4" name="Google Shape;644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an accumulation typestate automaton?</a:t>
            </a:r>
            <a:endParaRPr/>
          </a:p>
        </p:txBody>
      </p:sp>
      <p:sp>
        <p:nvSpPr>
          <p:cNvPr id="645" name="Google Shape;645;p51"/>
          <p:cNvSpPr txBox="1"/>
          <p:nvPr/>
        </p:nvSpPr>
        <p:spPr>
          <a:xfrm>
            <a:off x="4676350" y="2639875"/>
            <a:ext cx="44676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 = </a:t>
            </a:r>
            <a:r>
              <a:rPr lang="en" sz="1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sz="1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sz="1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′ = </a:t>
            </a:r>
            <a:r>
              <a:rPr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sz="1800" strike="sng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 not error-inducing!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⇒ </a:t>
            </a:r>
            <a:r>
              <a:rPr b="1" lang="en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not accumulation</a:t>
            </a:r>
            <a:r>
              <a:rPr lang="en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6" name="Google Shape;646;p51"/>
          <p:cNvSpPr/>
          <p:nvPr/>
        </p:nvSpPr>
        <p:spPr>
          <a:xfrm>
            <a:off x="5381975" y="1151250"/>
            <a:ext cx="3696600" cy="835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any </a:t>
            </a:r>
            <a:r>
              <a:rPr b="1"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error-inducing sequence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 =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…,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subsequences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that end in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are also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error-inducing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Problem: sound typestate analysis is expensive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n" sz="2600">
                <a:solidFill>
                  <a:srgbClr val="0000FF"/>
                </a:solidFill>
              </a:rPr>
              <a:t>Accumulation typestate automata</a:t>
            </a:r>
            <a:r>
              <a:rPr lang="en" sz="2600">
                <a:solidFill>
                  <a:schemeClr val="dk1"/>
                </a:solidFill>
              </a:rPr>
              <a:t> are exactly those that can be checked </a:t>
            </a:r>
            <a:r>
              <a:rPr b="1" lang="en" sz="2600">
                <a:solidFill>
                  <a:srgbClr val="6AA84F"/>
                </a:solidFill>
              </a:rPr>
              <a:t>without aliasing information</a:t>
            </a:r>
            <a:r>
              <a:rPr lang="en" sz="2600">
                <a:solidFill>
                  <a:schemeClr val="dk1"/>
                </a:solidFill>
              </a:rPr>
              <a:t>, the </a:t>
            </a:r>
            <a:r>
              <a:rPr b="1" lang="en" sz="2600">
                <a:solidFill>
                  <a:srgbClr val="9900FF"/>
                </a:solidFill>
              </a:rPr>
              <a:t>traditional bottleneck</a:t>
            </a:r>
            <a:r>
              <a:rPr lang="en" sz="2600">
                <a:solidFill>
                  <a:schemeClr val="dk1"/>
                </a:solidFill>
              </a:rPr>
              <a:t> for a typestate analysis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Accumulation typestate automata include </a:t>
            </a:r>
            <a:r>
              <a:rPr b="1" lang="en" sz="2600">
                <a:solidFill>
                  <a:srgbClr val="FF00FF"/>
                </a:solidFill>
              </a:rPr>
              <a:t>important problems</a:t>
            </a:r>
            <a:r>
              <a:rPr lang="en" sz="2600">
                <a:solidFill>
                  <a:schemeClr val="dk1"/>
                </a:solidFill>
              </a:rPr>
              <a:t> like resource leaks, security vulnerabilities, and initialization</a:t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600">
              <a:solidFill>
                <a:srgbClr val="E69138"/>
              </a:solidFill>
            </a:endParaRPr>
          </a:p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2" name="Google Shape;652;p52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53" name="Google Shape;653;p52"/>
          <p:cNvCxnSpPr>
            <a:stCxn id="652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4" name="Google Shape;654;p52"/>
          <p:cNvCxnSpPr>
            <a:stCxn id="652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5" name="Google Shape;655;p52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52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7" name="Google Shape;657;p52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/>
          </a:p>
        </p:txBody>
      </p:sp>
      <p:sp>
        <p:nvSpPr>
          <p:cNvPr id="658" name="Google Shape;658;p52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659" name="Google Shape;659;p52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0" name="Google Shape;660;p52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61" name="Google Shape;661;p52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62" name="Google Shape;662;p52"/>
          <p:cNvSpPr txBox="1"/>
          <p:nvPr/>
        </p:nvSpPr>
        <p:spPr>
          <a:xfrm>
            <a:off x="2348675" y="2813738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3" name="Google Shape;663;p52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64" name="Google Shape;664;p52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5" name="Google Shape;665;p52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6" name="Google Shape;666;p52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7" name="Google Shape;667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an accumulation typestate automaton?</a:t>
            </a:r>
            <a:endParaRPr/>
          </a:p>
        </p:txBody>
      </p:sp>
      <p:sp>
        <p:nvSpPr>
          <p:cNvPr id="668" name="Google Shape;668;p52"/>
          <p:cNvSpPr txBox="1"/>
          <p:nvPr/>
        </p:nvSpPr>
        <p:spPr>
          <a:xfrm>
            <a:off x="4676350" y="2639875"/>
            <a:ext cx="44676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 = </a:t>
            </a:r>
            <a:r>
              <a:rPr lang="en" sz="1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sz="1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sz="1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′ = </a:t>
            </a:r>
            <a:r>
              <a:rPr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sz="1800" strike="sng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 not error-inducing!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⇒ </a:t>
            </a:r>
            <a:r>
              <a:rPr b="1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 accumulation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9" name="Google Shape;669;p52"/>
          <p:cNvSpPr/>
          <p:nvPr/>
        </p:nvSpPr>
        <p:spPr>
          <a:xfrm>
            <a:off x="5381975" y="1151250"/>
            <a:ext cx="3696600" cy="835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any </a:t>
            </a:r>
            <a:r>
              <a:rPr b="1"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error-inducing sequence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 =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…,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subsequences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that end in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are also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error-inducing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5" name="Google Shape;675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an accumulation typestate automaton?</a:t>
            </a:r>
            <a:endParaRPr/>
          </a:p>
        </p:txBody>
      </p:sp>
      <p:sp>
        <p:nvSpPr>
          <p:cNvPr id="676" name="Google Shape;676;p53"/>
          <p:cNvSpPr txBox="1"/>
          <p:nvPr>
            <p:ph idx="1" type="body"/>
          </p:nvPr>
        </p:nvSpPr>
        <p:spPr>
          <a:xfrm>
            <a:off x="311700" y="1152475"/>
            <a:ext cx="323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/>
              <a:t>“only call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r>
              <a:rPr lang="en" sz="2600"/>
              <a:t> after calling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2600"/>
              <a:t>”</a:t>
            </a:r>
            <a:endParaRPr sz="2600">
              <a:solidFill>
                <a:srgbClr val="E69138"/>
              </a:solidFill>
            </a:endParaRPr>
          </a:p>
        </p:txBody>
      </p:sp>
      <p:sp>
        <p:nvSpPr>
          <p:cNvPr id="677" name="Google Shape;677;p53"/>
          <p:cNvSpPr/>
          <p:nvPr/>
        </p:nvSpPr>
        <p:spPr>
          <a:xfrm>
            <a:off x="5381975" y="1151250"/>
            <a:ext cx="3696600" cy="835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any </a:t>
            </a:r>
            <a:r>
              <a:rPr b="1"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error-inducing sequence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 =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…,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subsequences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that end in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are also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error-inducing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3" name="Google Shape;683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an accumulation typestate automaton?</a:t>
            </a:r>
            <a:endParaRPr/>
          </a:p>
        </p:txBody>
      </p:sp>
      <p:sp>
        <p:nvSpPr>
          <p:cNvPr id="684" name="Google Shape;684;p54"/>
          <p:cNvSpPr/>
          <p:nvPr/>
        </p:nvSpPr>
        <p:spPr>
          <a:xfrm>
            <a:off x="567975" y="3365960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85" name="Google Shape;685;p54"/>
          <p:cNvCxnSpPr>
            <a:stCxn id="684" idx="7"/>
          </p:cNvCxnSpPr>
          <p:nvPr/>
        </p:nvCxnSpPr>
        <p:spPr>
          <a:xfrm flipH="1" rot="10800000">
            <a:off x="1318248" y="3130416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86" name="Google Shape;686;p54"/>
          <p:cNvCxnSpPr>
            <a:stCxn id="684" idx="5"/>
          </p:cNvCxnSpPr>
          <p:nvPr/>
        </p:nvCxnSpPr>
        <p:spPr>
          <a:xfrm>
            <a:off x="1318248" y="4079103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7" name="Google Shape;687;p54"/>
          <p:cNvSpPr/>
          <p:nvPr/>
        </p:nvSpPr>
        <p:spPr>
          <a:xfrm rot="5400000">
            <a:off x="416225" y="3713000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54"/>
          <p:cNvSpPr txBox="1"/>
          <p:nvPr/>
        </p:nvSpPr>
        <p:spPr>
          <a:xfrm>
            <a:off x="972850" y="299591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9" name="Google Shape;689;p54"/>
          <p:cNvSpPr/>
          <p:nvPr/>
        </p:nvSpPr>
        <p:spPr>
          <a:xfrm>
            <a:off x="2221050" y="2573560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/>
          </a:p>
        </p:txBody>
      </p:sp>
      <p:sp>
        <p:nvSpPr>
          <p:cNvPr id="690" name="Google Shape;690;p54"/>
          <p:cNvSpPr/>
          <p:nvPr/>
        </p:nvSpPr>
        <p:spPr>
          <a:xfrm>
            <a:off x="2246371" y="2420564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691" name="Google Shape;691;p54"/>
          <p:cNvSpPr txBox="1"/>
          <p:nvPr/>
        </p:nvSpPr>
        <p:spPr>
          <a:xfrm>
            <a:off x="2207688" y="3864750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2" name="Google Shape;692;p54"/>
          <p:cNvSpPr txBox="1"/>
          <p:nvPr/>
        </p:nvSpPr>
        <p:spPr>
          <a:xfrm>
            <a:off x="772275" y="4188488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3" name="Google Shape;693;p54"/>
          <p:cNvSpPr txBox="1"/>
          <p:nvPr/>
        </p:nvSpPr>
        <p:spPr>
          <a:xfrm>
            <a:off x="1446975" y="22419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4" name="Google Shape;694;p54"/>
          <p:cNvSpPr/>
          <p:nvPr/>
        </p:nvSpPr>
        <p:spPr>
          <a:xfrm>
            <a:off x="2065500" y="4383400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5" name="Google Shape;695;p54"/>
          <p:cNvSpPr/>
          <p:nvPr/>
        </p:nvSpPr>
        <p:spPr>
          <a:xfrm>
            <a:off x="5381975" y="1151250"/>
            <a:ext cx="3696600" cy="835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any </a:t>
            </a:r>
            <a:r>
              <a:rPr b="1"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error-inducing sequence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 =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…,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subsequences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that end in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are also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error-inducing</a:t>
            </a:r>
            <a:endParaRPr/>
          </a:p>
        </p:txBody>
      </p:sp>
      <p:sp>
        <p:nvSpPr>
          <p:cNvPr id="696" name="Google Shape;696;p54"/>
          <p:cNvSpPr txBox="1"/>
          <p:nvPr>
            <p:ph idx="1" type="body"/>
          </p:nvPr>
        </p:nvSpPr>
        <p:spPr>
          <a:xfrm>
            <a:off x="311700" y="1152475"/>
            <a:ext cx="323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/>
              <a:t>“only call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r>
              <a:rPr lang="en" sz="2600"/>
              <a:t> after calling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r>
              <a:rPr lang="en" sz="2600"/>
              <a:t>”</a:t>
            </a:r>
            <a:endParaRPr sz="2600">
              <a:solidFill>
                <a:srgbClr val="E69138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2" name="Google Shape;702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an accumulation typestate automaton?</a:t>
            </a:r>
            <a:endParaRPr/>
          </a:p>
        </p:txBody>
      </p:sp>
      <p:sp>
        <p:nvSpPr>
          <p:cNvPr id="703" name="Google Shape;703;p55"/>
          <p:cNvSpPr/>
          <p:nvPr/>
        </p:nvSpPr>
        <p:spPr>
          <a:xfrm>
            <a:off x="567975" y="3365960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04" name="Google Shape;704;p55"/>
          <p:cNvCxnSpPr>
            <a:stCxn id="703" idx="7"/>
          </p:cNvCxnSpPr>
          <p:nvPr/>
        </p:nvCxnSpPr>
        <p:spPr>
          <a:xfrm flipH="1" rot="10800000">
            <a:off x="1318248" y="3130416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5" name="Google Shape;705;p55"/>
          <p:cNvCxnSpPr>
            <a:stCxn id="703" idx="5"/>
          </p:cNvCxnSpPr>
          <p:nvPr/>
        </p:nvCxnSpPr>
        <p:spPr>
          <a:xfrm>
            <a:off x="1318248" y="4079103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6" name="Google Shape;706;p55"/>
          <p:cNvSpPr/>
          <p:nvPr/>
        </p:nvSpPr>
        <p:spPr>
          <a:xfrm rot="5400000">
            <a:off x="416225" y="3713000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55"/>
          <p:cNvSpPr txBox="1"/>
          <p:nvPr/>
        </p:nvSpPr>
        <p:spPr>
          <a:xfrm>
            <a:off x="972850" y="299591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8" name="Google Shape;708;p55"/>
          <p:cNvSpPr/>
          <p:nvPr/>
        </p:nvSpPr>
        <p:spPr>
          <a:xfrm>
            <a:off x="2221050" y="2573560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/>
          </a:p>
        </p:txBody>
      </p:sp>
      <p:sp>
        <p:nvSpPr>
          <p:cNvPr id="709" name="Google Shape;709;p55"/>
          <p:cNvSpPr/>
          <p:nvPr/>
        </p:nvSpPr>
        <p:spPr>
          <a:xfrm>
            <a:off x="2246371" y="2420564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710" name="Google Shape;710;p55"/>
          <p:cNvSpPr txBox="1"/>
          <p:nvPr/>
        </p:nvSpPr>
        <p:spPr>
          <a:xfrm>
            <a:off x="2207688" y="3864750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1" name="Google Shape;711;p55"/>
          <p:cNvSpPr txBox="1"/>
          <p:nvPr/>
        </p:nvSpPr>
        <p:spPr>
          <a:xfrm>
            <a:off x="772275" y="4188488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2" name="Google Shape;712;p55"/>
          <p:cNvSpPr txBox="1"/>
          <p:nvPr/>
        </p:nvSpPr>
        <p:spPr>
          <a:xfrm>
            <a:off x="1446975" y="22419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3" name="Google Shape;713;p55"/>
          <p:cNvSpPr/>
          <p:nvPr/>
        </p:nvSpPr>
        <p:spPr>
          <a:xfrm>
            <a:off x="2065500" y="4383400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4" name="Google Shape;714;p55"/>
          <p:cNvSpPr/>
          <p:nvPr/>
        </p:nvSpPr>
        <p:spPr>
          <a:xfrm>
            <a:off x="5381975" y="1151250"/>
            <a:ext cx="3696600" cy="835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any </a:t>
            </a:r>
            <a:r>
              <a:rPr b="1"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error-inducing sequence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 =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…,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subsequences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that end in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are also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error-inducing</a:t>
            </a:r>
            <a:endParaRPr/>
          </a:p>
        </p:txBody>
      </p:sp>
      <p:sp>
        <p:nvSpPr>
          <p:cNvPr id="715" name="Google Shape;715;p55"/>
          <p:cNvSpPr txBox="1"/>
          <p:nvPr/>
        </p:nvSpPr>
        <p:spPr>
          <a:xfrm>
            <a:off x="4676350" y="2639875"/>
            <a:ext cx="37599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S = </a:t>
            </a:r>
            <a:r>
              <a:rPr lang="en" sz="1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 sz="2200"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⇒ </a:t>
            </a:r>
            <a:r>
              <a:rPr b="1" lang="en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YES accumulation</a:t>
            </a:r>
            <a:r>
              <a:rPr lang="en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6" name="Google Shape;716;p55"/>
          <p:cNvSpPr txBox="1"/>
          <p:nvPr>
            <p:ph idx="1" type="body"/>
          </p:nvPr>
        </p:nvSpPr>
        <p:spPr>
          <a:xfrm>
            <a:off x="311700" y="1152475"/>
            <a:ext cx="323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/>
              <a:t>“only call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r>
              <a:rPr lang="en" sz="2600"/>
              <a:t> after calling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r>
              <a:rPr lang="en" sz="2600"/>
              <a:t>”</a:t>
            </a:r>
            <a:endParaRPr sz="2600">
              <a:solidFill>
                <a:srgbClr val="E69138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2" name="Google Shape;722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an accumulation typestate automaton?</a:t>
            </a:r>
            <a:endParaRPr/>
          </a:p>
        </p:txBody>
      </p:sp>
      <p:sp>
        <p:nvSpPr>
          <p:cNvPr id="723" name="Google Shape;723;p56"/>
          <p:cNvSpPr/>
          <p:nvPr/>
        </p:nvSpPr>
        <p:spPr>
          <a:xfrm>
            <a:off x="567975" y="3365960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24" name="Google Shape;724;p56"/>
          <p:cNvCxnSpPr>
            <a:stCxn id="723" idx="7"/>
          </p:cNvCxnSpPr>
          <p:nvPr/>
        </p:nvCxnSpPr>
        <p:spPr>
          <a:xfrm flipH="1" rot="10800000">
            <a:off x="1318248" y="3130416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5" name="Google Shape;725;p56"/>
          <p:cNvCxnSpPr>
            <a:stCxn id="723" idx="5"/>
          </p:cNvCxnSpPr>
          <p:nvPr/>
        </p:nvCxnSpPr>
        <p:spPr>
          <a:xfrm>
            <a:off x="1318248" y="4079103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6" name="Google Shape;726;p56"/>
          <p:cNvSpPr/>
          <p:nvPr/>
        </p:nvSpPr>
        <p:spPr>
          <a:xfrm rot="5400000">
            <a:off x="416225" y="3713000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56"/>
          <p:cNvSpPr txBox="1"/>
          <p:nvPr/>
        </p:nvSpPr>
        <p:spPr>
          <a:xfrm>
            <a:off x="972850" y="299591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8" name="Google Shape;728;p56"/>
          <p:cNvSpPr/>
          <p:nvPr/>
        </p:nvSpPr>
        <p:spPr>
          <a:xfrm>
            <a:off x="2221050" y="2573560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/>
          </a:p>
        </p:txBody>
      </p:sp>
      <p:sp>
        <p:nvSpPr>
          <p:cNvPr id="729" name="Google Shape;729;p56"/>
          <p:cNvSpPr/>
          <p:nvPr/>
        </p:nvSpPr>
        <p:spPr>
          <a:xfrm>
            <a:off x="2246371" y="2420564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730" name="Google Shape;730;p56"/>
          <p:cNvSpPr txBox="1"/>
          <p:nvPr/>
        </p:nvSpPr>
        <p:spPr>
          <a:xfrm>
            <a:off x="2207688" y="3864750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1" name="Google Shape;731;p56"/>
          <p:cNvSpPr txBox="1"/>
          <p:nvPr/>
        </p:nvSpPr>
        <p:spPr>
          <a:xfrm>
            <a:off x="772275" y="4188488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2" name="Google Shape;732;p56"/>
          <p:cNvSpPr txBox="1"/>
          <p:nvPr/>
        </p:nvSpPr>
        <p:spPr>
          <a:xfrm>
            <a:off x="1446975" y="22419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3" name="Google Shape;733;p56"/>
          <p:cNvSpPr/>
          <p:nvPr/>
        </p:nvSpPr>
        <p:spPr>
          <a:xfrm>
            <a:off x="2065500" y="4383400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4" name="Google Shape;734;p56"/>
          <p:cNvSpPr/>
          <p:nvPr/>
        </p:nvSpPr>
        <p:spPr>
          <a:xfrm>
            <a:off x="5381975" y="1151250"/>
            <a:ext cx="3696600" cy="835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any </a:t>
            </a:r>
            <a:r>
              <a:rPr b="1"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error-inducing sequence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 =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…,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subsequences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that end in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are also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error-inducing</a:t>
            </a:r>
            <a:endParaRPr/>
          </a:p>
        </p:txBody>
      </p:sp>
      <p:sp>
        <p:nvSpPr>
          <p:cNvPr id="735" name="Google Shape;735;p56"/>
          <p:cNvSpPr txBox="1"/>
          <p:nvPr/>
        </p:nvSpPr>
        <p:spPr>
          <a:xfrm>
            <a:off x="4676350" y="2639875"/>
            <a:ext cx="37599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S = </a:t>
            </a:r>
            <a:r>
              <a:rPr lang="en" sz="1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 sz="2200"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⇒ </a:t>
            </a:r>
            <a:r>
              <a:rPr b="1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YES accumulation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6" name="Google Shape;736;p56"/>
          <p:cNvSpPr txBox="1"/>
          <p:nvPr>
            <p:ph idx="1" type="body"/>
          </p:nvPr>
        </p:nvSpPr>
        <p:spPr>
          <a:xfrm>
            <a:off x="311700" y="1152475"/>
            <a:ext cx="323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/>
              <a:t>“only call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r>
              <a:rPr lang="en" sz="2600"/>
              <a:t> after calling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r>
              <a:rPr lang="en" sz="2600"/>
              <a:t>”</a:t>
            </a:r>
            <a:endParaRPr sz="2600">
              <a:solidFill>
                <a:srgbClr val="E69138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2" name="Google Shape;742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Aside</a:t>
            </a:r>
            <a:r>
              <a:rPr lang="en"/>
              <a:t>: how hard is it to decide if a typestate automaton is accumulation?</a:t>
            </a:r>
            <a:endParaRPr/>
          </a:p>
        </p:txBody>
      </p:sp>
      <p:sp>
        <p:nvSpPr>
          <p:cNvPr id="743" name="Google Shape;743;p57"/>
          <p:cNvSpPr txBox="1"/>
          <p:nvPr>
            <p:ph idx="1" type="body"/>
          </p:nvPr>
        </p:nvSpPr>
        <p:spPr>
          <a:xfrm>
            <a:off x="311700" y="1676525"/>
            <a:ext cx="8520600" cy="28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9" name="Google Shape;749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Aside</a:t>
            </a:r>
            <a:r>
              <a:rPr lang="en"/>
              <a:t>: how hard is it to decide if a typestate automaton is accumulation?</a:t>
            </a:r>
            <a:endParaRPr/>
          </a:p>
        </p:txBody>
      </p:sp>
      <p:sp>
        <p:nvSpPr>
          <p:cNvPr id="750" name="Google Shape;750;p58"/>
          <p:cNvSpPr txBox="1"/>
          <p:nvPr>
            <p:ph idx="1" type="body"/>
          </p:nvPr>
        </p:nvSpPr>
        <p:spPr>
          <a:xfrm>
            <a:off x="311700" y="1676525"/>
            <a:ext cx="8520600" cy="28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As easy as checking DFA equivalence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Result due to </a:t>
            </a:r>
            <a:r>
              <a:rPr b="1" lang="en" sz="2600">
                <a:solidFill>
                  <a:srgbClr val="CC0000"/>
                </a:solidFill>
              </a:rPr>
              <a:t>Higman’s Theorem </a:t>
            </a:r>
            <a:r>
              <a:rPr lang="en" sz="2600">
                <a:solidFill>
                  <a:schemeClr val="dk1"/>
                </a:solidFill>
              </a:rPr>
              <a:t>(1952)</a:t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6" name="Google Shape;756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Aside</a:t>
            </a:r>
            <a:r>
              <a:rPr lang="en"/>
              <a:t>: how hard is it to decide if a typestate automaton is accumulation?</a:t>
            </a:r>
            <a:endParaRPr/>
          </a:p>
        </p:txBody>
      </p:sp>
      <p:sp>
        <p:nvSpPr>
          <p:cNvPr id="757" name="Google Shape;757;p59"/>
          <p:cNvSpPr txBox="1"/>
          <p:nvPr>
            <p:ph idx="1" type="body"/>
          </p:nvPr>
        </p:nvSpPr>
        <p:spPr>
          <a:xfrm>
            <a:off x="311700" y="1676525"/>
            <a:ext cx="8520600" cy="28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As easy as checking DFA equivalence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Result due to </a:t>
            </a:r>
            <a:r>
              <a:rPr b="1" lang="en" sz="2600">
                <a:solidFill>
                  <a:srgbClr val="CC0000"/>
                </a:solidFill>
              </a:rPr>
              <a:t>Higman’s Theorem </a:t>
            </a:r>
            <a:r>
              <a:rPr lang="en" sz="2600">
                <a:solidFill>
                  <a:schemeClr val="dk1"/>
                </a:solidFill>
              </a:rPr>
              <a:t>(1952)</a:t>
            </a:r>
            <a:endParaRPr sz="26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758" name="Google Shape;758;p59"/>
          <p:cNvSpPr/>
          <p:nvPr/>
        </p:nvSpPr>
        <p:spPr>
          <a:xfrm>
            <a:off x="895225" y="3043775"/>
            <a:ext cx="7194300" cy="15252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“The subsequence language of </a:t>
            </a:r>
            <a:r>
              <a:rPr i="1"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any language whatsoever</a:t>
            </a:r>
            <a:r>
              <a:rPr i="1" lang="en" sz="26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6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over a finite alphabet is regular.”</a:t>
            </a:r>
            <a:endParaRPr sz="2600"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59" name="Google Shape;759;p59"/>
          <p:cNvCxnSpPr>
            <a:stCxn id="758" idx="0"/>
          </p:cNvCxnSpPr>
          <p:nvPr/>
        </p:nvCxnSpPr>
        <p:spPr>
          <a:xfrm rot="10800000">
            <a:off x="4489075" y="2674175"/>
            <a:ext cx="3300" cy="3696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Accumulation typestates</a:t>
            </a:r>
            <a:endParaRPr/>
          </a:p>
        </p:txBody>
      </p:sp>
      <p:sp>
        <p:nvSpPr>
          <p:cNvPr id="765" name="Google Shape;765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600">
                <a:solidFill>
                  <a:srgbClr val="FF00FF"/>
                </a:solidFill>
              </a:rPr>
              <a:t>accumulation typestate automaton</a:t>
            </a:r>
            <a:r>
              <a:rPr lang="en" sz="2600">
                <a:solidFill>
                  <a:schemeClr val="dk1"/>
                </a:solidFill>
              </a:rPr>
              <a:t>: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for any </a:t>
            </a:r>
            <a:r>
              <a:rPr b="1" lang="en" sz="2600">
                <a:solidFill>
                  <a:srgbClr val="CC0000"/>
                </a:solidFill>
              </a:rPr>
              <a:t>error-inducing sequence</a:t>
            </a:r>
            <a:r>
              <a:rPr lang="en" sz="2600">
                <a:solidFill>
                  <a:schemeClr val="dk1"/>
                </a:solidFill>
              </a:rPr>
              <a:t> </a:t>
            </a:r>
            <a:r>
              <a:rPr i="1" lang="en" sz="2600">
                <a:solidFill>
                  <a:schemeClr val="dk1"/>
                </a:solidFill>
              </a:rPr>
              <a:t>S = t</a:t>
            </a:r>
            <a:r>
              <a:rPr baseline="-25000" i="1" lang="en" sz="2600">
                <a:solidFill>
                  <a:schemeClr val="dk1"/>
                </a:solidFill>
              </a:rPr>
              <a:t>1</a:t>
            </a:r>
            <a:r>
              <a:rPr i="1" lang="en" sz="2600">
                <a:solidFill>
                  <a:schemeClr val="dk1"/>
                </a:solidFill>
              </a:rPr>
              <a:t>, …, t</a:t>
            </a:r>
            <a:r>
              <a:rPr baseline="-25000" i="1" lang="en" sz="2600">
                <a:solidFill>
                  <a:schemeClr val="dk1"/>
                </a:solidFill>
              </a:rPr>
              <a:t>i</a:t>
            </a:r>
            <a:r>
              <a:rPr lang="en" sz="2600">
                <a:solidFill>
                  <a:schemeClr val="dk1"/>
                </a:solidFill>
              </a:rPr>
              <a:t>,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all </a:t>
            </a:r>
            <a:r>
              <a:rPr b="1" lang="en" sz="2600">
                <a:solidFill>
                  <a:srgbClr val="0000FF"/>
                </a:solidFill>
              </a:rPr>
              <a:t>subsequences</a:t>
            </a:r>
            <a:r>
              <a:rPr lang="en" sz="2600">
                <a:solidFill>
                  <a:schemeClr val="dk1"/>
                </a:solidFill>
              </a:rPr>
              <a:t> of </a:t>
            </a:r>
            <a:r>
              <a:rPr i="1" lang="en" sz="2600">
                <a:solidFill>
                  <a:schemeClr val="dk1"/>
                </a:solidFill>
              </a:rPr>
              <a:t>S</a:t>
            </a:r>
            <a:r>
              <a:rPr lang="en" sz="2600">
                <a:solidFill>
                  <a:schemeClr val="dk1"/>
                </a:solidFill>
              </a:rPr>
              <a:t> that end in </a:t>
            </a:r>
            <a:r>
              <a:rPr i="1" lang="en" sz="2600">
                <a:solidFill>
                  <a:schemeClr val="dk1"/>
                </a:solidFill>
              </a:rPr>
              <a:t>t</a:t>
            </a:r>
            <a:r>
              <a:rPr baseline="-25000" i="1" lang="en" sz="2600">
                <a:solidFill>
                  <a:schemeClr val="dk1"/>
                </a:solidFill>
              </a:rPr>
              <a:t>i</a:t>
            </a:r>
            <a:r>
              <a:rPr lang="en" sz="2600">
                <a:solidFill>
                  <a:schemeClr val="dk1"/>
                </a:solidFill>
              </a:rPr>
              <a:t>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are also </a:t>
            </a:r>
            <a:r>
              <a:rPr b="1" lang="en" sz="2600">
                <a:solidFill>
                  <a:srgbClr val="0000FF"/>
                </a:solidFill>
              </a:rPr>
              <a:t>error-inducing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Key theorem: </a:t>
            </a:r>
            <a:r>
              <a:rPr lang="en" sz="2600">
                <a:solidFill>
                  <a:schemeClr val="dk1"/>
                </a:solidFill>
              </a:rPr>
              <a:t>Accumulation typestates are </a:t>
            </a:r>
            <a:r>
              <a:rPr b="1" lang="en" sz="2600">
                <a:solidFill>
                  <a:srgbClr val="6AA84F"/>
                </a:solidFill>
              </a:rPr>
              <a:t>exactly</a:t>
            </a:r>
            <a:r>
              <a:rPr lang="en" sz="2600">
                <a:solidFill>
                  <a:schemeClr val="dk1"/>
                </a:solidFill>
              </a:rPr>
              <a:t> those that can be checked soundly </a:t>
            </a:r>
            <a:r>
              <a:rPr b="1" lang="en" sz="2600">
                <a:solidFill>
                  <a:srgbClr val="E69138"/>
                </a:solidFill>
              </a:rPr>
              <a:t>without aliasing information</a:t>
            </a:r>
            <a:endParaRPr b="1" sz="2600">
              <a:solidFill>
                <a:srgbClr val="E69138"/>
              </a:solidFill>
            </a:endParaRPr>
          </a:p>
        </p:txBody>
      </p:sp>
      <p:sp>
        <p:nvSpPr>
          <p:cNvPr id="766" name="Google Shape;766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Accumulation typestates</a:t>
            </a:r>
            <a:endParaRPr/>
          </a:p>
        </p:txBody>
      </p:sp>
      <p:sp>
        <p:nvSpPr>
          <p:cNvPr id="772" name="Google Shape;772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600">
                <a:solidFill>
                  <a:srgbClr val="FF00FF"/>
                </a:solidFill>
              </a:rPr>
              <a:t>accumulation typestate automaton</a:t>
            </a:r>
            <a:r>
              <a:rPr lang="en" sz="2600">
                <a:solidFill>
                  <a:schemeClr val="dk1"/>
                </a:solidFill>
              </a:rPr>
              <a:t>: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for any </a:t>
            </a:r>
            <a:r>
              <a:rPr b="1" lang="en" sz="2600">
                <a:solidFill>
                  <a:srgbClr val="CC0000"/>
                </a:solidFill>
              </a:rPr>
              <a:t>error-inducing sequence</a:t>
            </a:r>
            <a:r>
              <a:rPr lang="en" sz="2600">
                <a:solidFill>
                  <a:schemeClr val="dk1"/>
                </a:solidFill>
              </a:rPr>
              <a:t> </a:t>
            </a:r>
            <a:r>
              <a:rPr i="1" lang="en" sz="2600">
                <a:solidFill>
                  <a:schemeClr val="dk1"/>
                </a:solidFill>
              </a:rPr>
              <a:t>S = t</a:t>
            </a:r>
            <a:r>
              <a:rPr baseline="-25000" i="1" lang="en" sz="2600">
                <a:solidFill>
                  <a:schemeClr val="dk1"/>
                </a:solidFill>
              </a:rPr>
              <a:t>1</a:t>
            </a:r>
            <a:r>
              <a:rPr i="1" lang="en" sz="2600">
                <a:solidFill>
                  <a:schemeClr val="dk1"/>
                </a:solidFill>
              </a:rPr>
              <a:t>, …, t</a:t>
            </a:r>
            <a:r>
              <a:rPr baseline="-25000" i="1" lang="en" sz="2600">
                <a:solidFill>
                  <a:schemeClr val="dk1"/>
                </a:solidFill>
              </a:rPr>
              <a:t>i</a:t>
            </a:r>
            <a:r>
              <a:rPr lang="en" sz="2600">
                <a:solidFill>
                  <a:schemeClr val="dk1"/>
                </a:solidFill>
              </a:rPr>
              <a:t>,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all </a:t>
            </a:r>
            <a:r>
              <a:rPr b="1" lang="en" sz="2600">
                <a:solidFill>
                  <a:srgbClr val="0000FF"/>
                </a:solidFill>
              </a:rPr>
              <a:t>subsequences</a:t>
            </a:r>
            <a:r>
              <a:rPr lang="en" sz="2600">
                <a:solidFill>
                  <a:schemeClr val="dk1"/>
                </a:solidFill>
              </a:rPr>
              <a:t> of </a:t>
            </a:r>
            <a:r>
              <a:rPr i="1" lang="en" sz="2600">
                <a:solidFill>
                  <a:schemeClr val="dk1"/>
                </a:solidFill>
              </a:rPr>
              <a:t>S</a:t>
            </a:r>
            <a:r>
              <a:rPr lang="en" sz="2600">
                <a:solidFill>
                  <a:schemeClr val="dk1"/>
                </a:solidFill>
              </a:rPr>
              <a:t> that end in </a:t>
            </a:r>
            <a:r>
              <a:rPr i="1" lang="en" sz="2600">
                <a:solidFill>
                  <a:schemeClr val="dk1"/>
                </a:solidFill>
              </a:rPr>
              <a:t>t</a:t>
            </a:r>
            <a:r>
              <a:rPr baseline="-25000" i="1" lang="en" sz="2600">
                <a:solidFill>
                  <a:schemeClr val="dk1"/>
                </a:solidFill>
              </a:rPr>
              <a:t>i</a:t>
            </a:r>
            <a:r>
              <a:rPr lang="en" sz="2600">
                <a:solidFill>
                  <a:schemeClr val="dk1"/>
                </a:solidFill>
              </a:rPr>
              <a:t>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are also </a:t>
            </a:r>
            <a:r>
              <a:rPr b="1" lang="en" sz="2600">
                <a:solidFill>
                  <a:srgbClr val="0000FF"/>
                </a:solidFill>
              </a:rPr>
              <a:t>error-inducing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Key theorem: </a:t>
            </a:r>
            <a:r>
              <a:rPr lang="en" sz="2600">
                <a:solidFill>
                  <a:schemeClr val="dk1"/>
                </a:solidFill>
              </a:rPr>
              <a:t>Accumulation typestates are </a:t>
            </a:r>
            <a:r>
              <a:rPr b="1" lang="en" sz="2600">
                <a:solidFill>
                  <a:srgbClr val="6AA84F"/>
                </a:solidFill>
              </a:rPr>
              <a:t>exactly</a:t>
            </a:r>
            <a:r>
              <a:rPr lang="en" sz="2600">
                <a:solidFill>
                  <a:schemeClr val="dk1"/>
                </a:solidFill>
              </a:rPr>
              <a:t> those that can be checked soundly </a:t>
            </a:r>
            <a:r>
              <a:rPr b="1" lang="en" sz="2600">
                <a:solidFill>
                  <a:srgbClr val="E69138"/>
                </a:solidFill>
              </a:rPr>
              <a:t>without aliasing information</a:t>
            </a:r>
            <a:endParaRPr b="1" sz="2600">
              <a:solidFill>
                <a:srgbClr val="E69138"/>
              </a:solidFill>
            </a:endParaRPr>
          </a:p>
        </p:txBody>
      </p:sp>
      <p:sp>
        <p:nvSpPr>
          <p:cNvPr id="773" name="Google Shape;773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4" name="Google Shape;774;p61"/>
          <p:cNvSpPr/>
          <p:nvPr/>
        </p:nvSpPr>
        <p:spPr>
          <a:xfrm>
            <a:off x="130200" y="3450425"/>
            <a:ext cx="8702100" cy="976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Problem: sound typestate analysis is expensive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n" sz="2600">
                <a:solidFill>
                  <a:srgbClr val="0000FF"/>
                </a:solidFill>
              </a:rPr>
              <a:t>Accumulation typestate automata</a:t>
            </a:r>
            <a:r>
              <a:rPr lang="en" sz="2600">
                <a:solidFill>
                  <a:schemeClr val="dk1"/>
                </a:solidFill>
              </a:rPr>
              <a:t> are exactly those that can be checked </a:t>
            </a:r>
            <a:r>
              <a:rPr b="1" lang="en" sz="2600">
                <a:solidFill>
                  <a:srgbClr val="6AA84F"/>
                </a:solidFill>
              </a:rPr>
              <a:t>without aliasing information</a:t>
            </a:r>
            <a:r>
              <a:rPr lang="en" sz="2600">
                <a:solidFill>
                  <a:schemeClr val="dk1"/>
                </a:solidFill>
              </a:rPr>
              <a:t>, the </a:t>
            </a:r>
            <a:r>
              <a:rPr b="1" lang="en" sz="2600">
                <a:solidFill>
                  <a:srgbClr val="9900FF"/>
                </a:solidFill>
              </a:rPr>
              <a:t>traditional bottleneck</a:t>
            </a:r>
            <a:r>
              <a:rPr lang="en" sz="2600">
                <a:solidFill>
                  <a:schemeClr val="dk1"/>
                </a:solidFill>
              </a:rPr>
              <a:t> for a typestate analysis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Accumulation typestate automata include </a:t>
            </a:r>
            <a:r>
              <a:rPr b="1" lang="en" sz="2600">
                <a:solidFill>
                  <a:srgbClr val="FF00FF"/>
                </a:solidFill>
              </a:rPr>
              <a:t>important problems</a:t>
            </a:r>
            <a:r>
              <a:rPr lang="en" sz="2600">
                <a:solidFill>
                  <a:schemeClr val="dk1"/>
                </a:solidFill>
              </a:rPr>
              <a:t> like resource leaks, security vulnerabilities, and initialization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For accumulation typestate problems, an accumulation analysis is </a:t>
            </a:r>
            <a:r>
              <a:rPr b="1" lang="en" sz="2600">
                <a:solidFill>
                  <a:srgbClr val="E69138"/>
                </a:solidFill>
              </a:rPr>
              <a:t>sound, precise, and fast</a:t>
            </a:r>
            <a:endParaRPr b="1" sz="2600">
              <a:solidFill>
                <a:srgbClr val="E69138"/>
              </a:solidFill>
            </a:endParaRPr>
          </a:p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</a:t>
            </a:r>
            <a:endParaRPr/>
          </a:p>
        </p:txBody>
      </p:sp>
      <p:sp>
        <p:nvSpPr>
          <p:cNvPr id="780" name="Google Shape;780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Key theorem: </a:t>
            </a:r>
            <a:r>
              <a:rPr lang="en" sz="2600">
                <a:solidFill>
                  <a:schemeClr val="dk1"/>
                </a:solidFill>
              </a:rPr>
              <a:t>Accumulation typestates are </a:t>
            </a:r>
            <a:r>
              <a:rPr b="1" lang="en" sz="2600">
                <a:solidFill>
                  <a:srgbClr val="6AA84F"/>
                </a:solidFill>
              </a:rPr>
              <a:t>exactly</a:t>
            </a:r>
            <a:r>
              <a:rPr lang="en" sz="2600">
                <a:solidFill>
                  <a:schemeClr val="dk1"/>
                </a:solidFill>
              </a:rPr>
              <a:t> those that can be checked soundly </a:t>
            </a:r>
            <a:r>
              <a:rPr b="1" lang="en" sz="2600">
                <a:solidFill>
                  <a:srgbClr val="E69138"/>
                </a:solidFill>
              </a:rPr>
              <a:t>without aliasing information</a:t>
            </a:r>
            <a:endParaRPr b="1" sz="2600">
              <a:solidFill>
                <a:srgbClr val="E69138"/>
              </a:solidFill>
            </a:endParaRPr>
          </a:p>
        </p:txBody>
      </p:sp>
      <p:sp>
        <p:nvSpPr>
          <p:cNvPr id="781" name="Google Shape;781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2" name="Google Shape;782;p62"/>
          <p:cNvSpPr/>
          <p:nvPr/>
        </p:nvSpPr>
        <p:spPr>
          <a:xfrm>
            <a:off x="130200" y="1152475"/>
            <a:ext cx="8702100" cy="1012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</a:t>
            </a:r>
            <a:endParaRPr/>
          </a:p>
        </p:txBody>
      </p:sp>
      <p:sp>
        <p:nvSpPr>
          <p:cNvPr id="788" name="Google Shape;788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Key theorem: </a:t>
            </a:r>
            <a:r>
              <a:rPr lang="en" sz="2600">
                <a:solidFill>
                  <a:schemeClr val="dk1"/>
                </a:solidFill>
              </a:rPr>
              <a:t>Accumulation typestates are </a:t>
            </a:r>
            <a:r>
              <a:rPr b="1" lang="en" sz="2600">
                <a:solidFill>
                  <a:srgbClr val="6AA84F"/>
                </a:solidFill>
              </a:rPr>
              <a:t>exactly</a:t>
            </a:r>
            <a:r>
              <a:rPr lang="en" sz="2600">
                <a:solidFill>
                  <a:schemeClr val="dk1"/>
                </a:solidFill>
              </a:rPr>
              <a:t> those that can be checked soundly </a:t>
            </a:r>
            <a:r>
              <a:rPr b="1" lang="en" sz="2600">
                <a:solidFill>
                  <a:srgbClr val="E69138"/>
                </a:solidFill>
              </a:rPr>
              <a:t>without aliasing information</a:t>
            </a:r>
            <a:endParaRPr sz="2600">
              <a:solidFill>
                <a:srgbClr val="E69138"/>
              </a:solidFill>
            </a:endParaRPr>
          </a:p>
          <a:p>
            <a:pPr indent="-3937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3000">
                <a:solidFill>
                  <a:schemeClr val="dk1"/>
                </a:solidFill>
              </a:rPr>
              <a:t>⇒ </a:t>
            </a:r>
            <a:r>
              <a:rPr lang="en" sz="2600">
                <a:solidFill>
                  <a:schemeClr val="dk1"/>
                </a:solidFill>
              </a:rPr>
              <a:t>(“</a:t>
            </a:r>
            <a:r>
              <a:rPr b="1" lang="en" sz="2600">
                <a:solidFill>
                  <a:srgbClr val="FF00FF"/>
                </a:solidFill>
              </a:rPr>
              <a:t>all</a:t>
            </a:r>
            <a:r>
              <a:rPr lang="en" sz="2600">
                <a:solidFill>
                  <a:schemeClr val="dk1"/>
                </a:solidFill>
              </a:rPr>
              <a:t> accumulation typestates can be checked soundly without aliasing information”)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⇐</a:t>
            </a:r>
            <a:r>
              <a:rPr b="1" lang="en" sz="2600">
                <a:solidFill>
                  <a:schemeClr val="dk1"/>
                </a:solidFill>
              </a:rPr>
              <a:t> </a:t>
            </a:r>
            <a:r>
              <a:rPr lang="en" sz="2600">
                <a:solidFill>
                  <a:schemeClr val="dk1"/>
                </a:solidFill>
              </a:rPr>
              <a:t>(“</a:t>
            </a:r>
            <a:r>
              <a:rPr b="1" lang="en" sz="2600">
                <a:solidFill>
                  <a:srgbClr val="9900FF"/>
                </a:solidFill>
              </a:rPr>
              <a:t>only</a:t>
            </a:r>
            <a:r>
              <a:rPr lang="en" sz="2600">
                <a:solidFill>
                  <a:schemeClr val="dk1"/>
                </a:solidFill>
              </a:rPr>
              <a:t> accumulation typestates can be checked soundly without aliasing information”)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789" name="Google Shape;789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0" name="Google Shape;790;p63"/>
          <p:cNvSpPr/>
          <p:nvPr/>
        </p:nvSpPr>
        <p:spPr>
          <a:xfrm>
            <a:off x="130200" y="1152475"/>
            <a:ext cx="8702100" cy="1012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64"/>
          <p:cNvSpPr txBox="1"/>
          <p:nvPr>
            <p:ph type="title"/>
          </p:nvPr>
        </p:nvSpPr>
        <p:spPr>
          <a:xfrm>
            <a:off x="311700" y="445025"/>
            <a:ext cx="8832300" cy="1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Accumulation typestate </a:t>
            </a:r>
            <a:r>
              <a:rPr lang="en" sz="3000"/>
              <a:t>⇒</a:t>
            </a:r>
            <a:r>
              <a:rPr lang="en" sz="3000"/>
              <a:t>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soundly checkable without aliasing information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</a:endParaRPr>
          </a:p>
        </p:txBody>
      </p:sp>
      <p:sp>
        <p:nvSpPr>
          <p:cNvPr id="797" name="Google Shape;797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without aliasing information, analysis </a:t>
            </a:r>
            <a:r>
              <a:rPr b="1" lang="en" sz="2600">
                <a:solidFill>
                  <a:srgbClr val="0000FF"/>
                </a:solidFill>
              </a:rPr>
              <a:t>observes a subsequence</a:t>
            </a:r>
            <a:r>
              <a:rPr lang="en" sz="2600">
                <a:solidFill>
                  <a:schemeClr val="dk1"/>
                </a:solidFill>
              </a:rPr>
              <a:t> of actual transitions</a:t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</a:endParaRPr>
          </a:p>
        </p:txBody>
      </p:sp>
      <p:sp>
        <p:nvSpPr>
          <p:cNvPr id="803" name="Google Shape;803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4" name="Google Shape;804;p65"/>
          <p:cNvSpPr txBox="1"/>
          <p:nvPr>
            <p:ph type="title"/>
          </p:nvPr>
        </p:nvSpPr>
        <p:spPr>
          <a:xfrm>
            <a:off x="311700" y="445025"/>
            <a:ext cx="8832300" cy="1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Accumulation typestate </a:t>
            </a:r>
            <a:r>
              <a:rPr lang="en" sz="3000"/>
              <a:t>⇒</a:t>
            </a:r>
            <a:r>
              <a:rPr lang="en" sz="3000"/>
              <a:t>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soundly checkable without aliasing information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without aliasing information, analysis </a:t>
            </a:r>
            <a:r>
              <a:rPr b="1" lang="en" sz="2600">
                <a:solidFill>
                  <a:srgbClr val="0000FF"/>
                </a:solidFill>
              </a:rPr>
              <a:t>observes a subsequence</a:t>
            </a:r>
            <a:r>
              <a:rPr lang="en" sz="2600">
                <a:solidFill>
                  <a:schemeClr val="dk1"/>
                </a:solidFill>
              </a:rPr>
              <a:t> of actual transitions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if analysis observes a transition that leads to an error at run time, the final transition </a:t>
            </a:r>
            <a:r>
              <a:rPr b="1" lang="en" sz="2600">
                <a:solidFill>
                  <a:srgbClr val="CC0000"/>
                </a:solidFill>
              </a:rPr>
              <a:t>must be error-inducing</a:t>
            </a:r>
            <a:endParaRPr b="1" sz="26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</a:endParaRPr>
          </a:p>
        </p:txBody>
      </p:sp>
      <p:sp>
        <p:nvSpPr>
          <p:cNvPr id="810" name="Google Shape;810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1" name="Google Shape;811;p66"/>
          <p:cNvSpPr txBox="1"/>
          <p:nvPr>
            <p:ph type="title"/>
          </p:nvPr>
        </p:nvSpPr>
        <p:spPr>
          <a:xfrm>
            <a:off x="311700" y="445025"/>
            <a:ext cx="8832300" cy="1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Accumulation typestate </a:t>
            </a:r>
            <a:r>
              <a:rPr lang="en" sz="3000"/>
              <a:t>⇒</a:t>
            </a:r>
            <a:r>
              <a:rPr lang="en" sz="3000"/>
              <a:t>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soundly checkable without aliasing information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without aliasing information, analysis </a:t>
            </a:r>
            <a:r>
              <a:rPr b="1" lang="en" sz="2600">
                <a:solidFill>
                  <a:srgbClr val="0000FF"/>
                </a:solidFill>
              </a:rPr>
              <a:t>observes a subsequence</a:t>
            </a:r>
            <a:r>
              <a:rPr lang="en" sz="2600">
                <a:solidFill>
                  <a:schemeClr val="dk1"/>
                </a:solidFill>
              </a:rPr>
              <a:t> of actual transitions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if analysis observes a transition that leads to an error at run time, the final transition </a:t>
            </a:r>
            <a:r>
              <a:rPr b="1" lang="en" sz="2600">
                <a:solidFill>
                  <a:srgbClr val="CC0000"/>
                </a:solidFill>
              </a:rPr>
              <a:t>must be error-inducing</a:t>
            </a:r>
            <a:endParaRPr b="1" sz="26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</a:endParaRPr>
          </a:p>
        </p:txBody>
      </p:sp>
      <p:sp>
        <p:nvSpPr>
          <p:cNvPr id="817" name="Google Shape;817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8" name="Google Shape;818;p67"/>
          <p:cNvSpPr/>
          <p:nvPr/>
        </p:nvSpPr>
        <p:spPr>
          <a:xfrm>
            <a:off x="2104350" y="3733375"/>
            <a:ext cx="3696600" cy="835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any </a:t>
            </a:r>
            <a:r>
              <a:rPr b="1"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error-inducing sequence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 =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…,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subsequences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that end in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are also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error-inducing</a:t>
            </a:r>
            <a:endParaRPr/>
          </a:p>
        </p:txBody>
      </p:sp>
      <p:sp>
        <p:nvSpPr>
          <p:cNvPr id="819" name="Google Shape;819;p67"/>
          <p:cNvSpPr txBox="1"/>
          <p:nvPr>
            <p:ph type="title"/>
          </p:nvPr>
        </p:nvSpPr>
        <p:spPr>
          <a:xfrm>
            <a:off x="311700" y="445025"/>
            <a:ext cx="8832300" cy="1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Accumulation typestate </a:t>
            </a:r>
            <a:r>
              <a:rPr lang="en" sz="3000"/>
              <a:t>⇒</a:t>
            </a:r>
            <a:r>
              <a:rPr lang="en" sz="3000"/>
              <a:t>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soundly checkable without aliasing information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Soundly checkable without aliasing information </a:t>
            </a:r>
            <a:r>
              <a:rPr lang="en" sz="3000"/>
              <a:t>⇒</a:t>
            </a:r>
            <a:r>
              <a:rPr lang="en" sz="3000"/>
              <a:t>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accumulation typestate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Soundly checkable without aliasing information </a:t>
            </a:r>
            <a:r>
              <a:rPr lang="en" sz="3000"/>
              <a:t>⇒</a:t>
            </a:r>
            <a:r>
              <a:rPr lang="en" sz="3000"/>
              <a:t>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accumulation typestate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69"/>
          <p:cNvSpPr txBox="1"/>
          <p:nvPr>
            <p:ph idx="1" type="body"/>
          </p:nvPr>
        </p:nvSpPr>
        <p:spPr>
          <a:xfrm>
            <a:off x="311700" y="1650450"/>
            <a:ext cx="8520600" cy="29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rgbClr val="E69138"/>
                </a:solidFill>
              </a:rPr>
              <a:t>suppose</a:t>
            </a:r>
            <a:r>
              <a:rPr lang="en" sz="2600">
                <a:solidFill>
                  <a:schemeClr val="dk1"/>
                </a:solidFill>
              </a:rPr>
              <a:t> we have a non-accumulation typestate that can be checked without aliasing information</a:t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CC0000"/>
              </a:solidFill>
            </a:endParaRPr>
          </a:p>
        </p:txBody>
      </p:sp>
      <p:sp>
        <p:nvSpPr>
          <p:cNvPr id="832" name="Google Shape;832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Soundly checkable without aliasing information </a:t>
            </a:r>
            <a:r>
              <a:rPr lang="en" sz="3000"/>
              <a:t>⇒</a:t>
            </a:r>
            <a:r>
              <a:rPr lang="en" sz="3000"/>
              <a:t>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accumulation typestate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70"/>
          <p:cNvSpPr txBox="1"/>
          <p:nvPr>
            <p:ph idx="1" type="body"/>
          </p:nvPr>
        </p:nvSpPr>
        <p:spPr>
          <a:xfrm>
            <a:off x="311700" y="1650450"/>
            <a:ext cx="8520600" cy="29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rgbClr val="E69138"/>
                </a:solidFill>
              </a:rPr>
              <a:t>suppose</a:t>
            </a:r>
            <a:r>
              <a:rPr lang="en" sz="2600">
                <a:solidFill>
                  <a:schemeClr val="dk1"/>
                </a:solidFill>
              </a:rPr>
              <a:t> we have a non-accumulation typestate that can be checked without aliasing information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this automaton has an </a:t>
            </a:r>
            <a:r>
              <a:rPr b="1" lang="en" sz="2600">
                <a:solidFill>
                  <a:srgbClr val="CC0000"/>
                </a:solidFill>
              </a:rPr>
              <a:t>error-inducing sequence S</a:t>
            </a:r>
            <a:r>
              <a:rPr lang="en" sz="2600">
                <a:solidFill>
                  <a:schemeClr val="dk1"/>
                </a:solidFill>
              </a:rPr>
              <a:t> with a </a:t>
            </a:r>
            <a:r>
              <a:rPr b="1" lang="en" sz="2600">
                <a:solidFill>
                  <a:srgbClr val="0000FF"/>
                </a:solidFill>
              </a:rPr>
              <a:t>non-error-inducing subsequence S’</a:t>
            </a:r>
            <a:r>
              <a:rPr b="1" lang="en" sz="2600">
                <a:solidFill>
                  <a:schemeClr val="dk1"/>
                </a:solidFill>
              </a:rPr>
              <a:t> </a:t>
            </a:r>
            <a:endParaRPr b="1" sz="2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CC0000"/>
              </a:solidFill>
            </a:endParaRPr>
          </a:p>
        </p:txBody>
      </p:sp>
      <p:sp>
        <p:nvSpPr>
          <p:cNvPr id="839" name="Google Shape;839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Soundly checkable without aliasing information </a:t>
            </a:r>
            <a:r>
              <a:rPr lang="en" sz="3000"/>
              <a:t>⇒</a:t>
            </a:r>
            <a:r>
              <a:rPr lang="en" sz="3000"/>
              <a:t>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accumulation typestate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71"/>
          <p:cNvSpPr txBox="1"/>
          <p:nvPr>
            <p:ph idx="1" type="body"/>
          </p:nvPr>
        </p:nvSpPr>
        <p:spPr>
          <a:xfrm>
            <a:off x="311700" y="1650450"/>
            <a:ext cx="8520600" cy="29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rgbClr val="E69138"/>
                </a:solidFill>
              </a:rPr>
              <a:t>suppose</a:t>
            </a:r>
            <a:r>
              <a:rPr lang="en" sz="2600">
                <a:solidFill>
                  <a:schemeClr val="dk1"/>
                </a:solidFill>
              </a:rPr>
              <a:t> we have a non-accumulation typestate that can be checked without aliasing information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this automaton has an </a:t>
            </a:r>
            <a:r>
              <a:rPr b="1" lang="en" sz="2600">
                <a:solidFill>
                  <a:srgbClr val="CC0000"/>
                </a:solidFill>
              </a:rPr>
              <a:t>error-inducing sequence S</a:t>
            </a:r>
            <a:r>
              <a:rPr lang="en" sz="2600">
                <a:solidFill>
                  <a:schemeClr val="dk1"/>
                </a:solidFill>
              </a:rPr>
              <a:t> with a </a:t>
            </a:r>
            <a:r>
              <a:rPr b="1" lang="en" sz="2600">
                <a:solidFill>
                  <a:srgbClr val="0000FF"/>
                </a:solidFill>
              </a:rPr>
              <a:t>non-error-inducing subsequence S’</a:t>
            </a:r>
            <a:r>
              <a:rPr b="1" lang="en" sz="2600">
                <a:solidFill>
                  <a:schemeClr val="dk1"/>
                </a:solidFill>
              </a:rPr>
              <a:t> </a:t>
            </a:r>
            <a:endParaRPr b="1" sz="2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CC0000"/>
              </a:solidFill>
            </a:endParaRPr>
          </a:p>
        </p:txBody>
      </p:sp>
      <p:sp>
        <p:nvSpPr>
          <p:cNvPr id="846" name="Google Shape;846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7" name="Google Shape;847;p71"/>
          <p:cNvSpPr/>
          <p:nvPr/>
        </p:nvSpPr>
        <p:spPr>
          <a:xfrm>
            <a:off x="4049525" y="3671025"/>
            <a:ext cx="3696600" cy="835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any </a:t>
            </a:r>
            <a:r>
              <a:rPr b="1"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error-inducing sequence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 =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…,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subsequences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that end in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are also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error-inducing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outline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Background on typestate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Accumulation analysis</a:t>
            </a:r>
            <a:endParaRPr sz="26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>
                <a:solidFill>
                  <a:schemeClr val="dk1"/>
                </a:solidFill>
              </a:rPr>
              <a:t>d</a:t>
            </a:r>
            <a:r>
              <a:rPr lang="en" sz="2200">
                <a:solidFill>
                  <a:schemeClr val="dk1"/>
                </a:solidFill>
              </a:rPr>
              <a:t>efinitions &amp; examples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>
                <a:solidFill>
                  <a:schemeClr val="dk1"/>
                </a:solidFill>
              </a:rPr>
              <a:t>proofs</a:t>
            </a:r>
            <a:endParaRPr sz="22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Literature survey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Implications for practicality</a:t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Soundly checkable without aliasing information </a:t>
            </a:r>
            <a:r>
              <a:rPr lang="en" sz="3000"/>
              <a:t>⇒</a:t>
            </a:r>
            <a:r>
              <a:rPr lang="en" sz="3000"/>
              <a:t>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accumulation typestate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72"/>
          <p:cNvSpPr txBox="1"/>
          <p:nvPr>
            <p:ph idx="1" type="body"/>
          </p:nvPr>
        </p:nvSpPr>
        <p:spPr>
          <a:xfrm>
            <a:off x="311700" y="1650450"/>
            <a:ext cx="8520600" cy="29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rgbClr val="E69138"/>
                </a:solidFill>
              </a:rPr>
              <a:t>suppose</a:t>
            </a:r>
            <a:r>
              <a:rPr lang="en" sz="2600">
                <a:solidFill>
                  <a:schemeClr val="dk1"/>
                </a:solidFill>
              </a:rPr>
              <a:t> we have a non-accumulation typestate that can be checked without aliasing information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this automaton has an </a:t>
            </a:r>
            <a:r>
              <a:rPr b="1" lang="en" sz="2600">
                <a:solidFill>
                  <a:srgbClr val="CC0000"/>
                </a:solidFill>
              </a:rPr>
              <a:t>error-inducing sequence S</a:t>
            </a:r>
            <a:r>
              <a:rPr lang="en" sz="2600">
                <a:solidFill>
                  <a:schemeClr val="dk1"/>
                </a:solidFill>
              </a:rPr>
              <a:t> with a </a:t>
            </a:r>
            <a:r>
              <a:rPr b="1" lang="en" sz="2600">
                <a:solidFill>
                  <a:srgbClr val="0000FF"/>
                </a:solidFill>
              </a:rPr>
              <a:t>non-error-inducing subsequence S’</a:t>
            </a:r>
            <a:r>
              <a:rPr b="1" lang="en" sz="2600">
                <a:solidFill>
                  <a:schemeClr val="dk1"/>
                </a:solidFill>
              </a:rPr>
              <a:t> </a:t>
            </a:r>
            <a:endParaRPr b="1" sz="2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CC0000"/>
              </a:solidFill>
            </a:endParaRPr>
          </a:p>
        </p:txBody>
      </p:sp>
      <p:sp>
        <p:nvSpPr>
          <p:cNvPr id="854" name="Google Shape;854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5" name="Google Shape;855;p72"/>
          <p:cNvSpPr/>
          <p:nvPr/>
        </p:nvSpPr>
        <p:spPr>
          <a:xfrm>
            <a:off x="4049525" y="3671025"/>
            <a:ext cx="3696600" cy="835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any </a:t>
            </a:r>
            <a:r>
              <a:rPr b="1"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error-inducing sequence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 =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…, 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subsequences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that end in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baseline="-25000"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are also 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error-inducing</a:t>
            </a:r>
            <a:endParaRPr/>
          </a:p>
        </p:txBody>
      </p:sp>
      <p:sp>
        <p:nvSpPr>
          <p:cNvPr id="856" name="Google Shape;856;p72"/>
          <p:cNvSpPr/>
          <p:nvPr/>
        </p:nvSpPr>
        <p:spPr>
          <a:xfrm>
            <a:off x="4050250" y="3685825"/>
            <a:ext cx="3644100" cy="835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</a:t>
            </a:r>
            <a:r>
              <a:rPr lang="en" sz="3000"/>
              <a:t>oundly checkable without aliasing information </a:t>
            </a:r>
            <a:r>
              <a:rPr lang="en" sz="3000"/>
              <a:t>⇒</a:t>
            </a:r>
            <a:r>
              <a:rPr lang="en" sz="3000"/>
              <a:t>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accumulation typestate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73"/>
          <p:cNvSpPr txBox="1"/>
          <p:nvPr>
            <p:ph idx="1" type="body"/>
          </p:nvPr>
        </p:nvSpPr>
        <p:spPr>
          <a:xfrm>
            <a:off x="311700" y="1650450"/>
            <a:ext cx="8520600" cy="29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rgbClr val="E69138"/>
                </a:solidFill>
              </a:rPr>
              <a:t>suppose</a:t>
            </a:r>
            <a:r>
              <a:rPr lang="en" sz="2600">
                <a:solidFill>
                  <a:schemeClr val="dk1"/>
                </a:solidFill>
              </a:rPr>
              <a:t> we have a non-accumulation typestate that can be checked without aliasing information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this automaton has an </a:t>
            </a:r>
            <a:r>
              <a:rPr b="1" lang="en" sz="2600">
                <a:solidFill>
                  <a:srgbClr val="CC0000"/>
                </a:solidFill>
              </a:rPr>
              <a:t>error-inducing sequence S</a:t>
            </a:r>
            <a:r>
              <a:rPr lang="en" sz="2600">
                <a:solidFill>
                  <a:schemeClr val="dk1"/>
                </a:solidFill>
              </a:rPr>
              <a:t> with a </a:t>
            </a:r>
            <a:r>
              <a:rPr b="1" lang="en" sz="2600">
                <a:solidFill>
                  <a:srgbClr val="0000FF"/>
                </a:solidFill>
              </a:rPr>
              <a:t>non-error-inducing subsequence S’</a:t>
            </a:r>
            <a:r>
              <a:rPr b="1" lang="en" sz="2600">
                <a:solidFill>
                  <a:schemeClr val="dk1"/>
                </a:solidFill>
              </a:rPr>
              <a:t> </a:t>
            </a:r>
            <a:endParaRPr b="1"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construct a program with two aliased variables: do</a:t>
            </a:r>
            <a:br>
              <a:rPr lang="en" sz="2600">
                <a:solidFill>
                  <a:schemeClr val="dk1"/>
                </a:solidFill>
              </a:rPr>
            </a:br>
            <a:r>
              <a:rPr b="1" lang="en" sz="2600">
                <a:solidFill>
                  <a:srgbClr val="CC0000"/>
                </a:solidFill>
              </a:rPr>
              <a:t>S - S’ on the first</a:t>
            </a:r>
            <a:r>
              <a:rPr lang="en" sz="2600">
                <a:solidFill>
                  <a:schemeClr val="dk1"/>
                </a:solidFill>
              </a:rPr>
              <a:t>, and </a:t>
            </a:r>
            <a:r>
              <a:rPr b="1" lang="en" sz="2600">
                <a:solidFill>
                  <a:srgbClr val="0000FF"/>
                </a:solidFill>
              </a:rPr>
              <a:t>S’ on the second</a:t>
            </a:r>
            <a:endParaRPr b="1" sz="2600">
              <a:solidFill>
                <a:srgbClr val="CC0000"/>
              </a:solidFill>
            </a:endParaRPr>
          </a:p>
        </p:txBody>
      </p:sp>
      <p:sp>
        <p:nvSpPr>
          <p:cNvPr id="863" name="Google Shape;863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Soundly checkable without aliasing information </a:t>
            </a:r>
            <a:r>
              <a:rPr lang="en" sz="3000"/>
              <a:t>⇒</a:t>
            </a:r>
            <a:r>
              <a:rPr lang="en" sz="3000"/>
              <a:t>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accumulation typestate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74"/>
          <p:cNvSpPr txBox="1"/>
          <p:nvPr>
            <p:ph idx="1" type="body"/>
          </p:nvPr>
        </p:nvSpPr>
        <p:spPr>
          <a:xfrm>
            <a:off x="311700" y="1650450"/>
            <a:ext cx="8520600" cy="29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rgbClr val="E69138"/>
                </a:solidFill>
              </a:rPr>
              <a:t>suppose</a:t>
            </a:r>
            <a:r>
              <a:rPr lang="en" sz="2600">
                <a:solidFill>
                  <a:schemeClr val="dk1"/>
                </a:solidFill>
              </a:rPr>
              <a:t> we have a non-accumulation typestate that can be checked without aliasing information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this automaton has an </a:t>
            </a:r>
            <a:r>
              <a:rPr b="1" lang="en" sz="2600">
                <a:solidFill>
                  <a:srgbClr val="CC0000"/>
                </a:solidFill>
              </a:rPr>
              <a:t>error-inducing sequence S</a:t>
            </a:r>
            <a:r>
              <a:rPr lang="en" sz="2600">
                <a:solidFill>
                  <a:schemeClr val="dk1"/>
                </a:solidFill>
              </a:rPr>
              <a:t> with a </a:t>
            </a:r>
            <a:r>
              <a:rPr b="1" lang="en" sz="2600">
                <a:solidFill>
                  <a:srgbClr val="0000FF"/>
                </a:solidFill>
              </a:rPr>
              <a:t>non-error-inducing subsequence S’</a:t>
            </a:r>
            <a:r>
              <a:rPr b="1" lang="en" sz="2600">
                <a:solidFill>
                  <a:schemeClr val="dk1"/>
                </a:solidFill>
              </a:rPr>
              <a:t> </a:t>
            </a:r>
            <a:endParaRPr b="1"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construct a program with two aliased variables: do</a:t>
            </a:r>
            <a:br>
              <a:rPr lang="en" sz="2600">
                <a:solidFill>
                  <a:schemeClr val="dk1"/>
                </a:solidFill>
              </a:rPr>
            </a:br>
            <a:r>
              <a:rPr b="1" lang="en" sz="2600">
                <a:solidFill>
                  <a:srgbClr val="CC0000"/>
                </a:solidFill>
              </a:rPr>
              <a:t>S - S’ on the first</a:t>
            </a:r>
            <a:r>
              <a:rPr lang="en" sz="2600">
                <a:solidFill>
                  <a:schemeClr val="dk1"/>
                </a:solidFill>
              </a:rPr>
              <a:t>, and </a:t>
            </a:r>
            <a:r>
              <a:rPr b="1" lang="en" sz="2600">
                <a:solidFill>
                  <a:srgbClr val="0000FF"/>
                </a:solidFill>
              </a:rPr>
              <a:t>S’ on the second</a:t>
            </a:r>
            <a:endParaRPr b="1" sz="2600">
              <a:solidFill>
                <a:srgbClr val="CC0000"/>
              </a:solidFill>
            </a:endParaRPr>
          </a:p>
        </p:txBody>
      </p:sp>
      <p:sp>
        <p:nvSpPr>
          <p:cNvPr id="870" name="Google Shape;870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1" name="Google Shape;871;p74"/>
          <p:cNvSpPr/>
          <p:nvPr/>
        </p:nvSpPr>
        <p:spPr>
          <a:xfrm>
            <a:off x="581550" y="1591125"/>
            <a:ext cx="7980900" cy="31953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x</a:t>
            </a:r>
            <a:r>
              <a:rPr baseline="-25000" lang="en" sz="2200"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 sz="2200">
                <a:latin typeface="Lato"/>
                <a:ea typeface="Lato"/>
                <a:cs typeface="Lato"/>
                <a:sym typeface="Lato"/>
              </a:rPr>
              <a:t> = x</a:t>
            </a:r>
            <a:r>
              <a:rPr baseline="-25000" lang="en" sz="2200">
                <a:latin typeface="Lato"/>
                <a:ea typeface="Lato"/>
                <a:cs typeface="Lato"/>
                <a:sym typeface="Lato"/>
              </a:rPr>
              <a:t>2</a:t>
            </a:r>
            <a:endParaRPr baseline="-25000"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∀ t</a:t>
            </a:r>
            <a:r>
              <a:rPr baseline="-25000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∈ </a:t>
            </a:r>
            <a:r>
              <a:rPr b="1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 - S’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, x</a:t>
            </a:r>
            <a:r>
              <a:rPr baseline="-25000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.t</a:t>
            </a:r>
            <a:r>
              <a:rPr baseline="-25000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()</a:t>
            </a:r>
            <a:endParaRPr sz="2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∀ t</a:t>
            </a:r>
            <a:r>
              <a:rPr baseline="-25000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∈ </a:t>
            </a:r>
            <a:r>
              <a:rPr b="1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S’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, x</a:t>
            </a:r>
            <a:r>
              <a:rPr baseline="-25000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.t</a:t>
            </a:r>
            <a:r>
              <a:rPr baseline="-25000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()</a:t>
            </a:r>
            <a:endParaRPr sz="2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contradiction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b="1" i="1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must be in an error state (</a:t>
            </a:r>
            <a:r>
              <a:rPr b="1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is </a:t>
            </a:r>
            <a:r>
              <a:rPr b="1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error-inducing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), </a:t>
            </a:r>
            <a:r>
              <a:rPr b="1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but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the analysis cannot issue an error (</a:t>
            </a:r>
            <a:r>
              <a:rPr b="1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S’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is </a:t>
            </a:r>
            <a:r>
              <a:rPr b="1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non-error-inducing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2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2" name="Google Shape;872;p74"/>
          <p:cNvSpPr txBox="1"/>
          <p:nvPr/>
        </p:nvSpPr>
        <p:spPr>
          <a:xfrm>
            <a:off x="4284350" y="1626225"/>
            <a:ext cx="3950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rgbClr val="99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Soundly checkable without aliasing information </a:t>
            </a:r>
            <a:r>
              <a:rPr lang="en" sz="3000"/>
              <a:t>⇒</a:t>
            </a:r>
            <a:r>
              <a:rPr lang="en" sz="3000"/>
              <a:t>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accumulation typestate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75"/>
          <p:cNvSpPr txBox="1"/>
          <p:nvPr>
            <p:ph idx="1" type="body"/>
          </p:nvPr>
        </p:nvSpPr>
        <p:spPr>
          <a:xfrm>
            <a:off x="311700" y="1650450"/>
            <a:ext cx="8520600" cy="29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rgbClr val="E69138"/>
                </a:solidFill>
              </a:rPr>
              <a:t>suppose</a:t>
            </a:r>
            <a:r>
              <a:rPr lang="en" sz="2600">
                <a:solidFill>
                  <a:schemeClr val="dk1"/>
                </a:solidFill>
              </a:rPr>
              <a:t> we have a non-accumulation typestate that can be checked without aliasing information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this automaton has an </a:t>
            </a:r>
            <a:r>
              <a:rPr b="1" lang="en" sz="2600">
                <a:solidFill>
                  <a:srgbClr val="CC0000"/>
                </a:solidFill>
              </a:rPr>
              <a:t>error-inducing sequence S</a:t>
            </a:r>
            <a:r>
              <a:rPr lang="en" sz="2600">
                <a:solidFill>
                  <a:schemeClr val="dk1"/>
                </a:solidFill>
              </a:rPr>
              <a:t> with a </a:t>
            </a:r>
            <a:r>
              <a:rPr b="1" lang="en" sz="2600">
                <a:solidFill>
                  <a:srgbClr val="0000FF"/>
                </a:solidFill>
              </a:rPr>
              <a:t>non-error-inducing subsequence S’</a:t>
            </a:r>
            <a:r>
              <a:rPr b="1" lang="en" sz="2600">
                <a:solidFill>
                  <a:schemeClr val="dk1"/>
                </a:solidFill>
              </a:rPr>
              <a:t> </a:t>
            </a:r>
            <a:endParaRPr b="1"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construct a program with two aliased variables: do</a:t>
            </a:r>
            <a:br>
              <a:rPr lang="en" sz="2600">
                <a:solidFill>
                  <a:schemeClr val="dk1"/>
                </a:solidFill>
              </a:rPr>
            </a:br>
            <a:r>
              <a:rPr b="1" lang="en" sz="2600">
                <a:solidFill>
                  <a:srgbClr val="CC0000"/>
                </a:solidFill>
              </a:rPr>
              <a:t>S - S’ on the first</a:t>
            </a:r>
            <a:r>
              <a:rPr lang="en" sz="2600">
                <a:solidFill>
                  <a:schemeClr val="dk1"/>
                </a:solidFill>
              </a:rPr>
              <a:t>, and </a:t>
            </a:r>
            <a:r>
              <a:rPr b="1" lang="en" sz="2600">
                <a:solidFill>
                  <a:srgbClr val="0000FF"/>
                </a:solidFill>
              </a:rPr>
              <a:t>S’ on the second</a:t>
            </a:r>
            <a:endParaRPr b="1" sz="2600">
              <a:solidFill>
                <a:srgbClr val="CC0000"/>
              </a:solidFill>
            </a:endParaRPr>
          </a:p>
        </p:txBody>
      </p:sp>
      <p:sp>
        <p:nvSpPr>
          <p:cNvPr id="879" name="Google Shape;879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0" name="Google Shape;880;p75"/>
          <p:cNvSpPr/>
          <p:nvPr/>
        </p:nvSpPr>
        <p:spPr>
          <a:xfrm>
            <a:off x="581550" y="1591125"/>
            <a:ext cx="7980900" cy="31953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x</a:t>
            </a:r>
            <a:r>
              <a:rPr baseline="-25000" lang="en" sz="2200"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 sz="2200">
                <a:latin typeface="Lato"/>
                <a:ea typeface="Lato"/>
                <a:cs typeface="Lato"/>
                <a:sym typeface="Lato"/>
              </a:rPr>
              <a:t> = x</a:t>
            </a:r>
            <a:r>
              <a:rPr baseline="-25000" lang="en" sz="2200">
                <a:latin typeface="Lato"/>
                <a:ea typeface="Lato"/>
                <a:cs typeface="Lato"/>
                <a:sym typeface="Lato"/>
              </a:rPr>
              <a:t>2</a:t>
            </a:r>
            <a:endParaRPr baseline="-25000"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∀ t</a:t>
            </a:r>
            <a:r>
              <a:rPr baseline="-25000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∈ </a:t>
            </a:r>
            <a:r>
              <a:rPr b="1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 - S’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, x</a:t>
            </a:r>
            <a:r>
              <a:rPr baseline="-25000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.t</a:t>
            </a:r>
            <a:r>
              <a:rPr baseline="-25000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()</a:t>
            </a:r>
            <a:endParaRPr sz="2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∀ t</a:t>
            </a:r>
            <a:r>
              <a:rPr baseline="-25000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∈ </a:t>
            </a:r>
            <a:r>
              <a:rPr b="1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S’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, x</a:t>
            </a:r>
            <a:r>
              <a:rPr baseline="-25000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.t</a:t>
            </a:r>
            <a:r>
              <a:rPr baseline="-25000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()</a:t>
            </a:r>
            <a:endParaRPr sz="2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contradiction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b="1" i="1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must be in an error state (</a:t>
            </a:r>
            <a:r>
              <a:rPr b="1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is </a:t>
            </a:r>
            <a:r>
              <a:rPr b="1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error-inducing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), </a:t>
            </a:r>
            <a:r>
              <a:rPr b="1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but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the analysis cannot issue an error (</a:t>
            </a:r>
            <a:r>
              <a:rPr b="1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S’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is </a:t>
            </a:r>
            <a:r>
              <a:rPr b="1"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non-error-inducing</a:t>
            </a: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2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81" name="Google Shape;881;p75"/>
          <p:cNvCxnSpPr/>
          <p:nvPr/>
        </p:nvCxnSpPr>
        <p:spPr>
          <a:xfrm rot="10800000">
            <a:off x="1684300" y="1887825"/>
            <a:ext cx="2453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2" name="Google Shape;882;p75"/>
          <p:cNvSpPr txBox="1"/>
          <p:nvPr/>
        </p:nvSpPr>
        <p:spPr>
          <a:xfrm>
            <a:off x="4284350" y="1626225"/>
            <a:ext cx="3950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both point to a single value </a:t>
            </a:r>
            <a:r>
              <a:rPr b="1" i="1" lang="en" sz="2200">
                <a:solidFill>
                  <a:srgbClr val="9900FF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b="1" i="1" sz="2200">
              <a:solidFill>
                <a:srgbClr val="99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Soundly checkable without aliasing information </a:t>
            </a:r>
            <a:r>
              <a:rPr lang="en" sz="3000"/>
              <a:t>⇒</a:t>
            </a:r>
            <a:r>
              <a:rPr lang="en" sz="3000"/>
              <a:t>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accumulation typestate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76"/>
          <p:cNvSpPr txBox="1"/>
          <p:nvPr>
            <p:ph idx="1" type="body"/>
          </p:nvPr>
        </p:nvSpPr>
        <p:spPr>
          <a:xfrm>
            <a:off x="311700" y="1650450"/>
            <a:ext cx="8520600" cy="29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rgbClr val="E69138"/>
                </a:solidFill>
              </a:rPr>
              <a:t>suppose</a:t>
            </a:r>
            <a:r>
              <a:rPr lang="en" sz="2600">
                <a:solidFill>
                  <a:schemeClr val="dk1"/>
                </a:solidFill>
              </a:rPr>
              <a:t> we have a non-accumulation typestate that can be checked without aliasing information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this automaton has an </a:t>
            </a:r>
            <a:r>
              <a:rPr b="1" lang="en" sz="2600">
                <a:solidFill>
                  <a:srgbClr val="CC0000"/>
                </a:solidFill>
              </a:rPr>
              <a:t>error-inducing sequence S</a:t>
            </a:r>
            <a:r>
              <a:rPr lang="en" sz="2600">
                <a:solidFill>
                  <a:schemeClr val="dk1"/>
                </a:solidFill>
              </a:rPr>
              <a:t> with a </a:t>
            </a:r>
            <a:r>
              <a:rPr b="1" lang="en" sz="2600">
                <a:solidFill>
                  <a:srgbClr val="0000FF"/>
                </a:solidFill>
              </a:rPr>
              <a:t>non-error-inducing subsequence S’</a:t>
            </a:r>
            <a:r>
              <a:rPr b="1" lang="en" sz="2600">
                <a:solidFill>
                  <a:schemeClr val="dk1"/>
                </a:solidFill>
              </a:rPr>
              <a:t> </a:t>
            </a:r>
            <a:endParaRPr b="1"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construct a program with two aliased variables: do</a:t>
            </a:r>
            <a:br>
              <a:rPr lang="en" sz="2600">
                <a:solidFill>
                  <a:schemeClr val="dk1"/>
                </a:solidFill>
              </a:rPr>
            </a:br>
            <a:r>
              <a:rPr b="1" lang="en" sz="2600">
                <a:solidFill>
                  <a:srgbClr val="CC0000"/>
                </a:solidFill>
              </a:rPr>
              <a:t>S - S’ on the first</a:t>
            </a:r>
            <a:r>
              <a:rPr lang="en" sz="2600">
                <a:solidFill>
                  <a:schemeClr val="dk1"/>
                </a:solidFill>
              </a:rPr>
              <a:t>, and </a:t>
            </a:r>
            <a:r>
              <a:rPr b="1" lang="en" sz="2600">
                <a:solidFill>
                  <a:srgbClr val="0000FF"/>
                </a:solidFill>
              </a:rPr>
              <a:t>S’ on the second</a:t>
            </a:r>
            <a:endParaRPr b="1" sz="2600">
              <a:solidFill>
                <a:srgbClr val="CC0000"/>
              </a:solidFill>
            </a:endParaRPr>
          </a:p>
        </p:txBody>
      </p:sp>
      <p:sp>
        <p:nvSpPr>
          <p:cNvPr id="889" name="Google Shape;889;p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0" name="Google Shape;890;p76"/>
          <p:cNvSpPr/>
          <p:nvPr/>
        </p:nvSpPr>
        <p:spPr>
          <a:xfrm>
            <a:off x="581550" y="1591125"/>
            <a:ext cx="7980900" cy="31953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x</a:t>
            </a:r>
            <a:r>
              <a:rPr baseline="-25000" lang="en" sz="2200"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 sz="2200">
                <a:latin typeface="Lato"/>
                <a:ea typeface="Lato"/>
                <a:cs typeface="Lato"/>
                <a:sym typeface="Lato"/>
              </a:rPr>
              <a:t> = x</a:t>
            </a:r>
            <a:r>
              <a:rPr baseline="-25000" lang="en" sz="2200">
                <a:latin typeface="Lato"/>
                <a:ea typeface="Lato"/>
                <a:cs typeface="Lato"/>
                <a:sym typeface="Lato"/>
              </a:rPr>
              <a:t>2</a:t>
            </a:r>
            <a:endParaRPr baseline="-25000"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∀ t ∈ </a:t>
            </a:r>
            <a:r>
              <a:rPr b="1" lang="en" sz="22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 sz="2200">
                <a:latin typeface="Lato"/>
                <a:ea typeface="Lato"/>
                <a:cs typeface="Lato"/>
                <a:sym typeface="Lato"/>
              </a:rPr>
              <a:t>: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if t 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∈ </a:t>
            </a:r>
            <a:r>
              <a:rPr b="1" lang="en" sz="22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S - S’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		x</a:t>
            </a:r>
            <a:r>
              <a:rPr baseline="-25000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.t()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else if t ∈ </a:t>
            </a:r>
            <a:r>
              <a:rPr b="1" lang="en" sz="22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S’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	x</a:t>
            </a:r>
            <a:r>
              <a:rPr baseline="-25000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.t()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91" name="Google Shape;891;p76"/>
          <p:cNvCxnSpPr/>
          <p:nvPr/>
        </p:nvCxnSpPr>
        <p:spPr>
          <a:xfrm rot="10800000">
            <a:off x="1684300" y="1887825"/>
            <a:ext cx="2453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2" name="Google Shape;892;p76"/>
          <p:cNvSpPr txBox="1"/>
          <p:nvPr/>
        </p:nvSpPr>
        <p:spPr>
          <a:xfrm>
            <a:off x="4284350" y="1626225"/>
            <a:ext cx="3950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both point to a single value </a:t>
            </a:r>
            <a:r>
              <a:rPr b="1" i="1" lang="en" sz="2200">
                <a:solidFill>
                  <a:srgbClr val="9900FF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b="1" i="1" sz="2200">
              <a:solidFill>
                <a:srgbClr val="99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Soundly checkable without aliasing information </a:t>
            </a:r>
            <a:r>
              <a:rPr lang="en" sz="3000"/>
              <a:t>⇒</a:t>
            </a:r>
            <a:r>
              <a:rPr lang="en" sz="3000"/>
              <a:t>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accumulation typestate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77"/>
          <p:cNvSpPr txBox="1"/>
          <p:nvPr>
            <p:ph idx="1" type="body"/>
          </p:nvPr>
        </p:nvSpPr>
        <p:spPr>
          <a:xfrm>
            <a:off x="311700" y="1650450"/>
            <a:ext cx="8520600" cy="29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rgbClr val="E69138"/>
                </a:solidFill>
              </a:rPr>
              <a:t>suppose</a:t>
            </a:r>
            <a:r>
              <a:rPr lang="en" sz="2600">
                <a:solidFill>
                  <a:schemeClr val="dk1"/>
                </a:solidFill>
              </a:rPr>
              <a:t> we have a non-accumulation typestate that can be checked without aliasing information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this automaton has an </a:t>
            </a:r>
            <a:r>
              <a:rPr b="1" lang="en" sz="2600">
                <a:solidFill>
                  <a:srgbClr val="CC0000"/>
                </a:solidFill>
              </a:rPr>
              <a:t>error-inducing sequence S</a:t>
            </a:r>
            <a:r>
              <a:rPr lang="en" sz="2600">
                <a:solidFill>
                  <a:schemeClr val="dk1"/>
                </a:solidFill>
              </a:rPr>
              <a:t> with a </a:t>
            </a:r>
            <a:r>
              <a:rPr b="1" lang="en" sz="2600">
                <a:solidFill>
                  <a:srgbClr val="0000FF"/>
                </a:solidFill>
              </a:rPr>
              <a:t>non-error-inducing subsequence S’</a:t>
            </a:r>
            <a:r>
              <a:rPr b="1" lang="en" sz="2600">
                <a:solidFill>
                  <a:schemeClr val="dk1"/>
                </a:solidFill>
              </a:rPr>
              <a:t> </a:t>
            </a:r>
            <a:endParaRPr b="1"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construct a program with two aliased variables: do</a:t>
            </a:r>
            <a:br>
              <a:rPr lang="en" sz="2600">
                <a:solidFill>
                  <a:schemeClr val="dk1"/>
                </a:solidFill>
              </a:rPr>
            </a:br>
            <a:r>
              <a:rPr b="1" lang="en" sz="2600">
                <a:solidFill>
                  <a:srgbClr val="CC0000"/>
                </a:solidFill>
              </a:rPr>
              <a:t>S - S’ on the first</a:t>
            </a:r>
            <a:r>
              <a:rPr lang="en" sz="2600">
                <a:solidFill>
                  <a:schemeClr val="dk1"/>
                </a:solidFill>
              </a:rPr>
              <a:t>, and </a:t>
            </a:r>
            <a:r>
              <a:rPr b="1" lang="en" sz="2600">
                <a:solidFill>
                  <a:srgbClr val="0000FF"/>
                </a:solidFill>
              </a:rPr>
              <a:t>S’ on the second</a:t>
            </a:r>
            <a:endParaRPr b="1" sz="2600">
              <a:solidFill>
                <a:srgbClr val="CC0000"/>
              </a:solidFill>
            </a:endParaRPr>
          </a:p>
        </p:txBody>
      </p:sp>
      <p:sp>
        <p:nvSpPr>
          <p:cNvPr id="899" name="Google Shape;899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0" name="Google Shape;900;p77"/>
          <p:cNvSpPr/>
          <p:nvPr/>
        </p:nvSpPr>
        <p:spPr>
          <a:xfrm>
            <a:off x="581550" y="1591125"/>
            <a:ext cx="7980900" cy="31953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x</a:t>
            </a:r>
            <a:r>
              <a:rPr baseline="-25000" lang="en" sz="2200"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 sz="2200">
                <a:latin typeface="Lato"/>
                <a:ea typeface="Lato"/>
                <a:cs typeface="Lato"/>
                <a:sym typeface="Lato"/>
              </a:rPr>
              <a:t> = x</a:t>
            </a:r>
            <a:r>
              <a:rPr baseline="-25000" lang="en" sz="2200">
                <a:latin typeface="Lato"/>
                <a:ea typeface="Lato"/>
                <a:cs typeface="Lato"/>
                <a:sym typeface="Lato"/>
              </a:rPr>
              <a:t>2</a:t>
            </a:r>
            <a:endParaRPr baseline="-25000"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∀ t ∈ </a:t>
            </a:r>
            <a:r>
              <a:rPr b="1" lang="en" sz="22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 sz="2200">
                <a:latin typeface="Lato"/>
                <a:ea typeface="Lato"/>
                <a:cs typeface="Lato"/>
                <a:sym typeface="Lato"/>
              </a:rPr>
              <a:t>: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 sz="2200">
                <a:latin typeface="Lato"/>
                <a:ea typeface="Lato"/>
                <a:cs typeface="Lato"/>
                <a:sym typeface="Lato"/>
              </a:rPr>
              <a:t>f t 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∈ </a:t>
            </a:r>
            <a:r>
              <a:rPr b="1" lang="en" sz="22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S - S’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		x</a:t>
            </a:r>
            <a:r>
              <a:rPr baseline="-25000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.t()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else if t ∈ </a:t>
            </a:r>
            <a:r>
              <a:rPr b="1" lang="en" sz="22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S’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	x</a:t>
            </a:r>
            <a:r>
              <a:rPr baseline="-25000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.t()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contradiction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b="1" i="1" lang="en" sz="2200">
                <a:solidFill>
                  <a:srgbClr val="9900FF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must be in an error state (</a:t>
            </a:r>
            <a:r>
              <a:rPr b="1" lang="en" sz="22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is </a:t>
            </a:r>
            <a:r>
              <a:rPr b="1" lang="en" sz="22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error-inducing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), </a:t>
            </a:r>
            <a:r>
              <a:rPr b="1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but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analysis cannot warn about x</a:t>
            </a:r>
            <a:r>
              <a:rPr baseline="-25000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b="1" lang="en" sz="22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S’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is </a:t>
            </a:r>
            <a:r>
              <a:rPr b="1" lang="en" sz="22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non-error-inducing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01" name="Google Shape;901;p77"/>
          <p:cNvCxnSpPr/>
          <p:nvPr/>
        </p:nvCxnSpPr>
        <p:spPr>
          <a:xfrm rot="10800000">
            <a:off x="1684300" y="1887825"/>
            <a:ext cx="2453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2" name="Google Shape;902;p77"/>
          <p:cNvSpPr txBox="1"/>
          <p:nvPr/>
        </p:nvSpPr>
        <p:spPr>
          <a:xfrm>
            <a:off x="4284350" y="1626225"/>
            <a:ext cx="3950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b</a:t>
            </a:r>
            <a:r>
              <a:rPr lang="en" sz="2200">
                <a:latin typeface="Lato"/>
                <a:ea typeface="Lato"/>
                <a:cs typeface="Lato"/>
                <a:sym typeface="Lato"/>
              </a:rPr>
              <a:t>oth point to a single value </a:t>
            </a:r>
            <a:r>
              <a:rPr b="1" i="1" lang="en" sz="2200">
                <a:solidFill>
                  <a:srgbClr val="9900FF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b="1" i="1" sz="2200">
              <a:solidFill>
                <a:srgbClr val="99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Soundly checkable without aliasing information </a:t>
            </a:r>
            <a:r>
              <a:rPr lang="en" sz="3000"/>
              <a:t>⇒</a:t>
            </a:r>
            <a:r>
              <a:rPr lang="en" sz="3000"/>
              <a:t>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accumulation typestate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78"/>
          <p:cNvSpPr txBox="1"/>
          <p:nvPr>
            <p:ph idx="1" type="body"/>
          </p:nvPr>
        </p:nvSpPr>
        <p:spPr>
          <a:xfrm>
            <a:off x="311700" y="1650450"/>
            <a:ext cx="8520600" cy="29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" sz="2600">
                <a:solidFill>
                  <a:srgbClr val="E69138"/>
                </a:solidFill>
              </a:rPr>
              <a:t>suppose</a:t>
            </a:r>
            <a:r>
              <a:rPr lang="en" sz="2600">
                <a:solidFill>
                  <a:schemeClr val="dk1"/>
                </a:solidFill>
              </a:rPr>
              <a:t> we have a non-accumulation typestate that can be checked without aliasing information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this automaton has an </a:t>
            </a:r>
            <a:r>
              <a:rPr b="1" lang="en" sz="2600">
                <a:solidFill>
                  <a:srgbClr val="CC0000"/>
                </a:solidFill>
              </a:rPr>
              <a:t>error-inducing sequence S</a:t>
            </a:r>
            <a:r>
              <a:rPr lang="en" sz="2600">
                <a:solidFill>
                  <a:schemeClr val="dk1"/>
                </a:solidFill>
              </a:rPr>
              <a:t> with a </a:t>
            </a:r>
            <a:r>
              <a:rPr b="1" lang="en" sz="2600">
                <a:solidFill>
                  <a:srgbClr val="0000FF"/>
                </a:solidFill>
              </a:rPr>
              <a:t>non-error-inducing subsequence S’</a:t>
            </a:r>
            <a:r>
              <a:rPr b="1" lang="en" sz="2600">
                <a:solidFill>
                  <a:schemeClr val="dk1"/>
                </a:solidFill>
              </a:rPr>
              <a:t> </a:t>
            </a:r>
            <a:endParaRPr b="1"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construct a program with two aliased variables: do</a:t>
            </a:r>
            <a:br>
              <a:rPr lang="en" sz="2600">
                <a:solidFill>
                  <a:schemeClr val="dk1"/>
                </a:solidFill>
              </a:rPr>
            </a:br>
            <a:r>
              <a:rPr b="1" lang="en" sz="2600">
                <a:solidFill>
                  <a:srgbClr val="CC0000"/>
                </a:solidFill>
              </a:rPr>
              <a:t>S - S’ on the first</a:t>
            </a:r>
            <a:r>
              <a:rPr lang="en" sz="2600">
                <a:solidFill>
                  <a:schemeClr val="dk1"/>
                </a:solidFill>
              </a:rPr>
              <a:t>, and </a:t>
            </a:r>
            <a:r>
              <a:rPr b="1" lang="en" sz="2600">
                <a:solidFill>
                  <a:srgbClr val="0000FF"/>
                </a:solidFill>
              </a:rPr>
              <a:t>S’ on the second</a:t>
            </a:r>
            <a:endParaRPr b="1" sz="2600">
              <a:solidFill>
                <a:srgbClr val="CC0000"/>
              </a:solidFill>
            </a:endParaRPr>
          </a:p>
        </p:txBody>
      </p:sp>
      <p:sp>
        <p:nvSpPr>
          <p:cNvPr id="909" name="Google Shape;909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0" name="Google Shape;910;p78"/>
          <p:cNvSpPr/>
          <p:nvPr/>
        </p:nvSpPr>
        <p:spPr>
          <a:xfrm>
            <a:off x="581550" y="1591125"/>
            <a:ext cx="7980900" cy="31953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x</a:t>
            </a:r>
            <a:r>
              <a:rPr baseline="-25000" lang="en" sz="2200"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 sz="2200">
                <a:latin typeface="Lato"/>
                <a:ea typeface="Lato"/>
                <a:cs typeface="Lato"/>
                <a:sym typeface="Lato"/>
              </a:rPr>
              <a:t> = x</a:t>
            </a:r>
            <a:r>
              <a:rPr baseline="-25000" lang="en" sz="2200">
                <a:latin typeface="Lato"/>
                <a:ea typeface="Lato"/>
                <a:cs typeface="Lato"/>
                <a:sym typeface="Lato"/>
              </a:rPr>
              <a:t>2</a:t>
            </a:r>
            <a:endParaRPr baseline="-25000"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∀ t ∈ </a:t>
            </a:r>
            <a:r>
              <a:rPr b="1" lang="en" sz="22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 sz="2200">
                <a:latin typeface="Lato"/>
                <a:ea typeface="Lato"/>
                <a:cs typeface="Lato"/>
                <a:sym typeface="Lato"/>
              </a:rPr>
              <a:t>: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if t 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∈ </a:t>
            </a:r>
            <a:r>
              <a:rPr b="1" lang="en" sz="22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S - S’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		x</a:t>
            </a:r>
            <a:r>
              <a:rPr baseline="-25000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.t()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else if t ∈ </a:t>
            </a:r>
            <a:r>
              <a:rPr b="1" lang="en" sz="22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S’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	x</a:t>
            </a:r>
            <a:r>
              <a:rPr baseline="-25000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.t()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contradiction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b="1" i="1" lang="en" sz="2200">
                <a:solidFill>
                  <a:srgbClr val="9900FF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must be in an error state (</a:t>
            </a:r>
            <a:r>
              <a:rPr b="1" lang="en" sz="22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is </a:t>
            </a:r>
            <a:r>
              <a:rPr b="1" lang="en" sz="22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error-inducing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), </a:t>
            </a:r>
            <a:r>
              <a:rPr b="1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but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analysis cannot warn about x</a:t>
            </a:r>
            <a:r>
              <a:rPr baseline="-25000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b="1" lang="en" sz="22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S’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is </a:t>
            </a:r>
            <a:r>
              <a:rPr b="1" lang="en" sz="22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non-error-inducing</a:t>
            </a:r>
            <a:r>
              <a:rPr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11" name="Google Shape;911;p78"/>
          <p:cNvCxnSpPr/>
          <p:nvPr/>
        </p:nvCxnSpPr>
        <p:spPr>
          <a:xfrm rot="10800000">
            <a:off x="1684300" y="1887825"/>
            <a:ext cx="2453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12" name="Google Shape;912;p78"/>
          <p:cNvSpPr txBox="1"/>
          <p:nvPr/>
        </p:nvSpPr>
        <p:spPr>
          <a:xfrm>
            <a:off x="4284350" y="1626225"/>
            <a:ext cx="3950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both point to a single value </a:t>
            </a:r>
            <a:r>
              <a:rPr b="1" i="1" lang="en" sz="2200">
                <a:solidFill>
                  <a:srgbClr val="9900FF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b="1" i="1" sz="2200">
              <a:solidFill>
                <a:srgbClr val="99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3" name="Google Shape;913;p78"/>
          <p:cNvSpPr/>
          <p:nvPr/>
        </p:nvSpPr>
        <p:spPr>
          <a:xfrm>
            <a:off x="1114075" y="3987775"/>
            <a:ext cx="3685800" cy="447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4" name="Google Shape;914;p78"/>
          <p:cNvCxnSpPr/>
          <p:nvPr/>
        </p:nvCxnSpPr>
        <p:spPr>
          <a:xfrm flipH="1" rot="10800000">
            <a:off x="4237650" y="3196375"/>
            <a:ext cx="1260000" cy="7914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5" name="Google Shape;915;p78"/>
          <p:cNvSpPr txBox="1"/>
          <p:nvPr/>
        </p:nvSpPr>
        <p:spPr>
          <a:xfrm>
            <a:off x="5559975" y="2678700"/>
            <a:ext cx="2832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00FF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b="1" lang="en" sz="2200">
                <a:solidFill>
                  <a:srgbClr val="FF00FF"/>
                </a:solidFill>
                <a:latin typeface="Lato"/>
                <a:ea typeface="Lato"/>
                <a:cs typeface="Lato"/>
                <a:sym typeface="Lato"/>
              </a:rPr>
              <a:t>he “sound” analysis misses the real error!</a:t>
            </a:r>
            <a:endParaRPr b="1" sz="2200">
              <a:solidFill>
                <a:srgbClr val="FF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</a:t>
            </a:r>
            <a:endParaRPr/>
          </a:p>
        </p:txBody>
      </p:sp>
      <p:sp>
        <p:nvSpPr>
          <p:cNvPr id="921" name="Google Shape;921;p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Key theorem: </a:t>
            </a:r>
            <a:r>
              <a:rPr lang="en" sz="2600">
                <a:solidFill>
                  <a:schemeClr val="dk1"/>
                </a:solidFill>
              </a:rPr>
              <a:t>Accumulation typestates are </a:t>
            </a:r>
            <a:r>
              <a:rPr b="1" lang="en" sz="2600">
                <a:solidFill>
                  <a:srgbClr val="6AA84F"/>
                </a:solidFill>
              </a:rPr>
              <a:t>exactly</a:t>
            </a:r>
            <a:r>
              <a:rPr lang="en" sz="2600">
                <a:solidFill>
                  <a:schemeClr val="dk1"/>
                </a:solidFill>
              </a:rPr>
              <a:t> those that can be checked soundly </a:t>
            </a:r>
            <a:r>
              <a:rPr b="1" lang="en" sz="2600">
                <a:solidFill>
                  <a:srgbClr val="E69138"/>
                </a:solidFill>
              </a:rPr>
              <a:t>without aliasing information</a:t>
            </a:r>
            <a:endParaRPr b="1" sz="2600">
              <a:solidFill>
                <a:srgbClr val="E69138"/>
              </a:solidFill>
            </a:endParaRPr>
          </a:p>
          <a:p>
            <a:pPr indent="-3937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3000">
                <a:solidFill>
                  <a:schemeClr val="dk1"/>
                </a:solidFill>
              </a:rPr>
              <a:t>⇒</a:t>
            </a:r>
            <a:r>
              <a:rPr lang="en" sz="2600">
                <a:solidFill>
                  <a:schemeClr val="dk1"/>
                </a:solidFill>
              </a:rPr>
              <a:t>(“</a:t>
            </a:r>
            <a:r>
              <a:rPr b="1" lang="en" sz="2600">
                <a:solidFill>
                  <a:srgbClr val="FF00FF"/>
                </a:solidFill>
              </a:rPr>
              <a:t>all</a:t>
            </a:r>
            <a:r>
              <a:rPr lang="en" sz="2600">
                <a:solidFill>
                  <a:schemeClr val="dk1"/>
                </a:solidFill>
              </a:rPr>
              <a:t> accumulation typestates can be checked soundly without aliasing information”)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</a:rPr>
              <a:t>⇐</a:t>
            </a:r>
            <a:r>
              <a:rPr b="1" lang="en" sz="2600">
                <a:solidFill>
                  <a:schemeClr val="dk1"/>
                </a:solidFill>
              </a:rPr>
              <a:t> </a:t>
            </a:r>
            <a:r>
              <a:rPr lang="en" sz="2600">
                <a:solidFill>
                  <a:schemeClr val="dk1"/>
                </a:solidFill>
              </a:rPr>
              <a:t>(“</a:t>
            </a:r>
            <a:r>
              <a:rPr b="1" lang="en" sz="2600">
                <a:solidFill>
                  <a:srgbClr val="9900FF"/>
                </a:solidFill>
              </a:rPr>
              <a:t>only</a:t>
            </a:r>
            <a:r>
              <a:rPr lang="en" sz="2600">
                <a:solidFill>
                  <a:schemeClr val="dk1"/>
                </a:solidFill>
              </a:rPr>
              <a:t> accumulation typestates can be checked soundly without aliasing information”)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922" name="Google Shape;922;p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3" name="Google Shape;923;p79"/>
          <p:cNvSpPr/>
          <p:nvPr/>
        </p:nvSpPr>
        <p:spPr>
          <a:xfrm>
            <a:off x="130200" y="1152475"/>
            <a:ext cx="8702100" cy="1012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common is accumulation?</a:t>
            </a:r>
            <a:endParaRPr/>
          </a:p>
        </p:txBody>
      </p:sp>
      <p:sp>
        <p:nvSpPr>
          <p:cNvPr id="929" name="Google Shape;929;p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930" name="Google Shape;930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common is accumulation?</a:t>
            </a:r>
            <a:endParaRPr/>
          </a:p>
        </p:txBody>
      </p:sp>
      <p:sp>
        <p:nvSpPr>
          <p:cNvPr id="936" name="Google Shape;936;p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Literature survey of 188 typestate papers since 1999</a:t>
            </a:r>
            <a:endParaRPr sz="26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937" name="Google Shape;937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Typestate analysis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Classic static program analysis technique</a:t>
            </a:r>
            <a:r>
              <a:rPr lang="en" sz="2600"/>
              <a:t> (</a:t>
            </a:r>
            <a:r>
              <a:rPr lang="en" sz="2600">
                <a:solidFill>
                  <a:schemeClr val="dk1"/>
                </a:solidFill>
              </a:rPr>
              <a:t>Strom &amp; Yemeni, 1986)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Extensive literature: </a:t>
            </a:r>
            <a:r>
              <a:rPr b="1" lang="en" sz="2600">
                <a:solidFill>
                  <a:srgbClr val="0000FF"/>
                </a:solidFill>
              </a:rPr>
              <a:t>over 18,000</a:t>
            </a:r>
            <a:r>
              <a:rPr lang="en" sz="2600"/>
              <a:t> hits on Google Scholar</a:t>
            </a:r>
            <a:endParaRPr sz="2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common is accumulation?</a:t>
            </a:r>
            <a:endParaRPr/>
          </a:p>
        </p:txBody>
      </p:sp>
      <p:sp>
        <p:nvSpPr>
          <p:cNvPr id="943" name="Google Shape;943;p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Literature survey of 188 </a:t>
            </a:r>
            <a:r>
              <a:rPr lang="en" sz="2600">
                <a:solidFill>
                  <a:schemeClr val="dk1"/>
                </a:solidFill>
              </a:rPr>
              <a:t>typestate</a:t>
            </a:r>
            <a:r>
              <a:rPr lang="en" sz="2600">
                <a:solidFill>
                  <a:schemeClr val="dk1"/>
                </a:solidFill>
              </a:rPr>
              <a:t> papers since 1999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85 with no typestate automata</a:t>
            </a:r>
            <a:endParaRPr sz="26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944" name="Google Shape;944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common is accumulation?</a:t>
            </a:r>
            <a:endParaRPr/>
          </a:p>
        </p:txBody>
      </p:sp>
      <p:sp>
        <p:nvSpPr>
          <p:cNvPr id="950" name="Google Shape;950;p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Literature survey of 188 </a:t>
            </a:r>
            <a:r>
              <a:rPr lang="en" sz="2600">
                <a:solidFill>
                  <a:schemeClr val="dk1"/>
                </a:solidFill>
              </a:rPr>
              <a:t>typestate</a:t>
            </a:r>
            <a:r>
              <a:rPr lang="en" sz="2600">
                <a:solidFill>
                  <a:schemeClr val="dk1"/>
                </a:solidFill>
              </a:rPr>
              <a:t> papers since 1999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 strike="sngStrike">
                <a:solidFill>
                  <a:schemeClr val="dk1"/>
                </a:solidFill>
              </a:rPr>
              <a:t>85 with no typestate automata</a:t>
            </a:r>
            <a:endParaRPr sz="2600" strike="sngStrike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951" name="Google Shape;951;p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common is accumulation?</a:t>
            </a:r>
            <a:endParaRPr/>
          </a:p>
        </p:txBody>
      </p:sp>
      <p:sp>
        <p:nvSpPr>
          <p:cNvPr id="957" name="Google Shape;957;p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Literature survey of 188 </a:t>
            </a:r>
            <a:r>
              <a:rPr lang="en" sz="2600">
                <a:solidFill>
                  <a:schemeClr val="dk1"/>
                </a:solidFill>
              </a:rPr>
              <a:t>typestate</a:t>
            </a:r>
            <a:r>
              <a:rPr lang="en" sz="2600">
                <a:solidFill>
                  <a:schemeClr val="dk1"/>
                </a:solidFill>
              </a:rPr>
              <a:t> papers since 1999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 strike="sngStrike">
                <a:solidFill>
                  <a:schemeClr val="dk1"/>
                </a:solidFill>
              </a:rPr>
              <a:t>85 with no typestate automata</a:t>
            </a:r>
            <a:endParaRPr sz="2600" strike="sngStrike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101 papers with &lt; 20 examples</a:t>
            </a:r>
            <a:endParaRPr sz="26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958" name="Google Shape;958;p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common is accumulation?</a:t>
            </a:r>
            <a:endParaRPr/>
          </a:p>
        </p:txBody>
      </p:sp>
      <p:sp>
        <p:nvSpPr>
          <p:cNvPr id="964" name="Google Shape;964;p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Literature survey of 188 </a:t>
            </a:r>
            <a:r>
              <a:rPr lang="en" sz="2600">
                <a:solidFill>
                  <a:schemeClr val="dk1"/>
                </a:solidFill>
              </a:rPr>
              <a:t>typestate</a:t>
            </a:r>
            <a:r>
              <a:rPr lang="en" sz="2600">
                <a:solidFill>
                  <a:schemeClr val="dk1"/>
                </a:solidFill>
              </a:rPr>
              <a:t> papers since 1999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 strike="sngStrike">
                <a:solidFill>
                  <a:schemeClr val="dk1"/>
                </a:solidFill>
              </a:rPr>
              <a:t>85 with no typestate automata</a:t>
            </a:r>
            <a:endParaRPr sz="2600" strike="sngStrike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101 papers with &lt; 20 examples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2 papers with categories of automata:</a:t>
            </a:r>
            <a:endParaRPr sz="2600">
              <a:solidFill>
                <a:schemeClr val="dk1"/>
              </a:solidFill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" sz="2600">
                <a:solidFill>
                  <a:schemeClr val="dk1"/>
                </a:solidFill>
              </a:rPr>
              <a:t>Dwyer et al. (ICSE 1999)</a:t>
            </a:r>
            <a:endParaRPr sz="2600">
              <a:solidFill>
                <a:schemeClr val="dk1"/>
              </a:solidFill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" sz="2600">
                <a:solidFill>
                  <a:schemeClr val="dk1"/>
                </a:solidFill>
              </a:rPr>
              <a:t>Beckman et al. (ECOOP 2011)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965" name="Google Shape;965;p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common is accumulation?</a:t>
            </a:r>
            <a:endParaRPr/>
          </a:p>
        </p:txBody>
      </p:sp>
      <p:sp>
        <p:nvSpPr>
          <p:cNvPr id="971" name="Google Shape;971;p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Literature survey of 188 </a:t>
            </a:r>
            <a:r>
              <a:rPr lang="en" sz="2600">
                <a:solidFill>
                  <a:schemeClr val="dk1"/>
                </a:solidFill>
              </a:rPr>
              <a:t>typestate</a:t>
            </a:r>
            <a:r>
              <a:rPr lang="en" sz="2600">
                <a:solidFill>
                  <a:schemeClr val="dk1"/>
                </a:solidFill>
              </a:rPr>
              <a:t> papers since 1999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 strike="sngStrike">
                <a:solidFill>
                  <a:schemeClr val="dk1"/>
                </a:solidFill>
              </a:rPr>
              <a:t>85 with no typestate automata</a:t>
            </a:r>
            <a:endParaRPr sz="2600" strike="sngStrike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101 papers with &lt; 20 examples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2 papers with categories of automata:</a:t>
            </a:r>
            <a:endParaRPr sz="2600">
              <a:solidFill>
                <a:schemeClr val="dk1"/>
              </a:solidFill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" sz="2600">
                <a:solidFill>
                  <a:schemeClr val="dk1"/>
                </a:solidFill>
              </a:rPr>
              <a:t>Dwyer et al. (ICSE 1999)</a:t>
            </a:r>
            <a:endParaRPr sz="2600">
              <a:solidFill>
                <a:schemeClr val="dk1"/>
              </a:solidFill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" sz="2600">
                <a:solidFill>
                  <a:schemeClr val="dk1"/>
                </a:solidFill>
              </a:rPr>
              <a:t>Beckman et al. (ECOOP 2011)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972" name="Google Shape;972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3" name="Google Shape;973;p86"/>
          <p:cNvSpPr/>
          <p:nvPr/>
        </p:nvSpPr>
        <p:spPr>
          <a:xfrm>
            <a:off x="6658300" y="1446950"/>
            <a:ext cx="1650300" cy="8592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67 / 302</a:t>
            </a:r>
            <a:endParaRPr sz="26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74" name="Google Shape;974;p86"/>
          <p:cNvCxnSpPr>
            <a:stCxn id="973" idx="1"/>
          </p:cNvCxnSpPr>
          <p:nvPr/>
        </p:nvCxnSpPr>
        <p:spPr>
          <a:xfrm flipH="1">
            <a:off x="5934700" y="1876550"/>
            <a:ext cx="723600" cy="463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common is accumulation?</a:t>
            </a:r>
            <a:endParaRPr/>
          </a:p>
        </p:txBody>
      </p:sp>
      <p:sp>
        <p:nvSpPr>
          <p:cNvPr id="980" name="Google Shape;980;p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Literature survey of 188 </a:t>
            </a:r>
            <a:r>
              <a:rPr lang="en" sz="2600">
                <a:solidFill>
                  <a:schemeClr val="dk1"/>
                </a:solidFill>
              </a:rPr>
              <a:t>typestate</a:t>
            </a:r>
            <a:r>
              <a:rPr lang="en" sz="2600">
                <a:solidFill>
                  <a:schemeClr val="dk1"/>
                </a:solidFill>
              </a:rPr>
              <a:t> papers since 1999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 strike="sngStrike">
                <a:solidFill>
                  <a:schemeClr val="dk1"/>
                </a:solidFill>
              </a:rPr>
              <a:t>85 with no typestate automata</a:t>
            </a:r>
            <a:endParaRPr sz="2600" strike="sngStrike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101 papers with &lt; 20 examples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2 papers with categories of automata:</a:t>
            </a:r>
            <a:endParaRPr sz="2600">
              <a:solidFill>
                <a:schemeClr val="dk1"/>
              </a:solidFill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" sz="2600">
                <a:solidFill>
                  <a:schemeClr val="dk1"/>
                </a:solidFill>
              </a:rPr>
              <a:t>Dwyer et al. (ICSE 1999)</a:t>
            </a:r>
            <a:endParaRPr sz="2600">
              <a:solidFill>
                <a:schemeClr val="dk1"/>
              </a:solidFill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" sz="2600">
                <a:solidFill>
                  <a:schemeClr val="dk1"/>
                </a:solidFill>
              </a:rPr>
              <a:t>Beckman et al. (ECOOP 2011)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981" name="Google Shape;981;p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2" name="Google Shape;982;p87"/>
          <p:cNvSpPr/>
          <p:nvPr/>
        </p:nvSpPr>
        <p:spPr>
          <a:xfrm>
            <a:off x="6658300" y="1446950"/>
            <a:ext cx="1650300" cy="8592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67 / 302</a:t>
            </a:r>
            <a:endParaRPr sz="26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83" name="Google Shape;983;p87"/>
          <p:cNvCxnSpPr>
            <a:stCxn id="982" idx="1"/>
          </p:cNvCxnSpPr>
          <p:nvPr/>
        </p:nvCxnSpPr>
        <p:spPr>
          <a:xfrm flipH="1">
            <a:off x="5934700" y="1876550"/>
            <a:ext cx="723600" cy="463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4" name="Google Shape;984;p87"/>
          <p:cNvSpPr/>
          <p:nvPr/>
        </p:nvSpPr>
        <p:spPr>
          <a:xfrm>
            <a:off x="7104600" y="2537600"/>
            <a:ext cx="1650300" cy="8592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306 / 511</a:t>
            </a:r>
            <a:endParaRPr sz="2600"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85" name="Google Shape;985;p87"/>
          <p:cNvCxnSpPr>
            <a:stCxn id="984" idx="1"/>
          </p:cNvCxnSpPr>
          <p:nvPr/>
        </p:nvCxnSpPr>
        <p:spPr>
          <a:xfrm flipH="1">
            <a:off x="5493900" y="2967200"/>
            <a:ext cx="1610700" cy="3225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common is accumulation?</a:t>
            </a:r>
            <a:endParaRPr/>
          </a:p>
        </p:txBody>
      </p:sp>
      <p:sp>
        <p:nvSpPr>
          <p:cNvPr id="991" name="Google Shape;991;p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Literature survey of </a:t>
            </a:r>
            <a:r>
              <a:rPr lang="en" sz="2600">
                <a:solidFill>
                  <a:schemeClr val="dk1"/>
                </a:solidFill>
              </a:rPr>
              <a:t>188 </a:t>
            </a:r>
            <a:r>
              <a:rPr lang="en" sz="2600">
                <a:solidFill>
                  <a:schemeClr val="dk1"/>
                </a:solidFill>
              </a:rPr>
              <a:t>typestate </a:t>
            </a:r>
            <a:r>
              <a:rPr lang="en" sz="2600">
                <a:solidFill>
                  <a:schemeClr val="dk1"/>
                </a:solidFill>
              </a:rPr>
              <a:t>papers</a:t>
            </a:r>
            <a:r>
              <a:rPr lang="en" sz="2600">
                <a:solidFill>
                  <a:schemeClr val="dk1"/>
                </a:solidFill>
              </a:rPr>
              <a:t> since 1999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 strike="sngStrike">
                <a:solidFill>
                  <a:schemeClr val="dk1"/>
                </a:solidFill>
              </a:rPr>
              <a:t>85 with no typestate automata</a:t>
            </a:r>
            <a:endParaRPr sz="2600" strike="sngStrike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101 papers with &lt; 20 examples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2 papers with categories of automata:</a:t>
            </a:r>
            <a:endParaRPr sz="2600">
              <a:solidFill>
                <a:schemeClr val="dk1"/>
              </a:solidFill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" sz="2600">
                <a:solidFill>
                  <a:schemeClr val="dk1"/>
                </a:solidFill>
              </a:rPr>
              <a:t>Dwyer et al. (ICSE 1999)</a:t>
            </a:r>
            <a:endParaRPr sz="2600">
              <a:solidFill>
                <a:schemeClr val="dk1"/>
              </a:solidFill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" sz="2600">
                <a:solidFill>
                  <a:schemeClr val="dk1"/>
                </a:solidFill>
              </a:rPr>
              <a:t>Beckman et al. (ECOOP 2011)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992" name="Google Shape;992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3" name="Google Shape;993;p88"/>
          <p:cNvSpPr/>
          <p:nvPr/>
        </p:nvSpPr>
        <p:spPr>
          <a:xfrm>
            <a:off x="6658300" y="1446950"/>
            <a:ext cx="1650300" cy="8592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67 / 302</a:t>
            </a:r>
            <a:endParaRPr sz="26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94" name="Google Shape;994;p88"/>
          <p:cNvCxnSpPr>
            <a:stCxn id="993" idx="1"/>
          </p:cNvCxnSpPr>
          <p:nvPr/>
        </p:nvCxnSpPr>
        <p:spPr>
          <a:xfrm flipH="1">
            <a:off x="5934700" y="1876550"/>
            <a:ext cx="723600" cy="463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5" name="Google Shape;995;p88"/>
          <p:cNvSpPr/>
          <p:nvPr/>
        </p:nvSpPr>
        <p:spPr>
          <a:xfrm>
            <a:off x="7104600" y="2537600"/>
            <a:ext cx="1650300" cy="8592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306 / 511</a:t>
            </a:r>
            <a:endParaRPr sz="2600"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96" name="Google Shape;996;p88"/>
          <p:cNvCxnSpPr>
            <a:stCxn id="995" idx="1"/>
          </p:cNvCxnSpPr>
          <p:nvPr/>
        </p:nvCxnSpPr>
        <p:spPr>
          <a:xfrm flipH="1">
            <a:off x="5493900" y="2967200"/>
            <a:ext cx="1610700" cy="3225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7" name="Google Shape;997;p88"/>
          <p:cNvSpPr/>
          <p:nvPr/>
        </p:nvSpPr>
        <p:spPr>
          <a:xfrm>
            <a:off x="6974400" y="3804025"/>
            <a:ext cx="1650300" cy="8592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182 / 542</a:t>
            </a:r>
            <a:endParaRPr sz="26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98" name="Google Shape;998;p88"/>
          <p:cNvCxnSpPr>
            <a:stCxn id="997" idx="1"/>
          </p:cNvCxnSpPr>
          <p:nvPr/>
        </p:nvCxnSpPr>
        <p:spPr>
          <a:xfrm rot="10800000">
            <a:off x="6217500" y="3798325"/>
            <a:ext cx="756900" cy="4353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common is accumulation: takeaways</a:t>
            </a:r>
            <a:endParaRPr/>
          </a:p>
        </p:txBody>
      </p:sp>
      <p:sp>
        <p:nvSpPr>
          <p:cNvPr id="1004" name="Google Shape;1004;p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555 / 1355 (</a:t>
            </a:r>
            <a:r>
              <a:rPr b="1" lang="en" sz="2600">
                <a:solidFill>
                  <a:srgbClr val="9900FF"/>
                </a:solidFill>
              </a:rPr>
              <a:t>41%</a:t>
            </a:r>
            <a:r>
              <a:rPr lang="en" sz="2600">
                <a:solidFill>
                  <a:schemeClr val="dk1"/>
                </a:solidFill>
              </a:rPr>
              <a:t>) of typestate automata are accumulation</a:t>
            </a:r>
            <a:endParaRPr sz="26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005" name="Google Shape;1005;p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common is accumulation: takeaways</a:t>
            </a:r>
            <a:endParaRPr/>
          </a:p>
        </p:txBody>
      </p:sp>
      <p:sp>
        <p:nvSpPr>
          <p:cNvPr id="1011" name="Google Shape;1011;p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555 / 1355 (</a:t>
            </a:r>
            <a:r>
              <a:rPr b="1" lang="en" sz="2600">
                <a:solidFill>
                  <a:srgbClr val="9900FF"/>
                </a:solidFill>
              </a:rPr>
              <a:t>41%</a:t>
            </a:r>
            <a:r>
              <a:rPr lang="en" sz="2600">
                <a:solidFill>
                  <a:schemeClr val="dk1"/>
                </a:solidFill>
              </a:rPr>
              <a:t>) of typestate automata are accumulation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Higher proportion of accumulation TSA in large collections: </a:t>
            </a:r>
            <a:r>
              <a:rPr b="1" lang="en" sz="2600">
                <a:solidFill>
                  <a:srgbClr val="E69138"/>
                </a:solidFill>
              </a:rPr>
              <a:t>more common in practice?</a:t>
            </a:r>
            <a:endParaRPr b="1" sz="2600">
              <a:solidFill>
                <a:srgbClr val="E69138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012" name="Google Shape;1012;p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common is accumulation: takeaways</a:t>
            </a:r>
            <a:endParaRPr/>
          </a:p>
        </p:txBody>
      </p:sp>
      <p:sp>
        <p:nvSpPr>
          <p:cNvPr id="1018" name="Google Shape;1018;p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555 / 1355 (</a:t>
            </a:r>
            <a:r>
              <a:rPr b="1" lang="en" sz="2600">
                <a:solidFill>
                  <a:srgbClr val="9900FF"/>
                </a:solidFill>
              </a:rPr>
              <a:t>41%</a:t>
            </a:r>
            <a:r>
              <a:rPr lang="en" sz="2600">
                <a:solidFill>
                  <a:schemeClr val="dk1"/>
                </a:solidFill>
              </a:rPr>
              <a:t>) of typestate automata are accumulation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Higher proportion of accumulation TSA in large collections: </a:t>
            </a:r>
            <a:r>
              <a:rPr b="1" lang="en" sz="2600">
                <a:solidFill>
                  <a:srgbClr val="E69138"/>
                </a:solidFill>
              </a:rPr>
              <a:t>more common in practice?</a:t>
            </a:r>
            <a:endParaRPr b="1" sz="2600">
              <a:solidFill>
                <a:srgbClr val="E69138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Our artifact</a:t>
            </a:r>
            <a:r>
              <a:rPr lang="en" sz="2600">
                <a:solidFill>
                  <a:schemeClr val="dk1"/>
                </a:solidFill>
              </a:rPr>
              <a:t> includes all the TSAs we saw</a:t>
            </a:r>
            <a:endParaRPr sz="26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 </a:t>
            </a:r>
            <a:r>
              <a:rPr lang="en" sz="2600" u="sng">
                <a:solidFill>
                  <a:schemeClr val="hlink"/>
                </a:solidFill>
                <a:hlinkClick r:id="rId3"/>
              </a:rPr>
              <a:t>https://doi.org/10.5281/zenodo.5771196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019" name="Google Shape;1019;p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20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4" name="Google Shape;104;p20"/>
          <p:cNvCxnSpPr>
            <a:stCxn id="103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20"/>
          <p:cNvCxnSpPr>
            <a:stCxn id="103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" name="Google Shape;106;p20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 sz="95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10" name="Google Shape;110;p20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12" name="Google Shape;112;p20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13" name="Google Shape;113;p20"/>
          <p:cNvSpPr txBox="1"/>
          <p:nvPr/>
        </p:nvSpPr>
        <p:spPr>
          <a:xfrm>
            <a:off x="2182950" y="2756250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15" name="Google Shape;115;p20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" name="Google Shape;116;p20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Typestate specification via FSM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Practicality of accumulation</a:t>
            </a:r>
            <a:endParaRPr/>
          </a:p>
        </p:txBody>
      </p:sp>
      <p:sp>
        <p:nvSpPr>
          <p:cNvPr id="1025" name="Google Shape;1025;p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026" name="Google Shape;1026;p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Practicality of accumulation</a:t>
            </a:r>
            <a:endParaRPr/>
          </a:p>
        </p:txBody>
      </p:sp>
      <p:sp>
        <p:nvSpPr>
          <p:cNvPr id="1032" name="Google Shape;1032;p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033" name="Google Shape;1033;p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034" name="Google Shape;1034;p93"/>
          <p:cNvGraphicFramePr/>
          <p:nvPr/>
        </p:nvGraphicFramePr>
        <p:xfrm>
          <a:off x="2046600" y="200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{6A398602-DE66-4E72-9C71-54FA1693814F}</a:tableStyleId>
              </a:tblPr>
              <a:tblGrid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Source LoC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~9.1M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True positives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16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False positives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35" name="Google Shape;1035;p93"/>
          <p:cNvSpPr txBox="1"/>
          <p:nvPr/>
        </p:nvSpPr>
        <p:spPr>
          <a:xfrm>
            <a:off x="0" y="4746925"/>
            <a:ext cx="64611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Kellogg</a:t>
            </a: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, Ran, Sridharan, Schaef, Ernst. </a:t>
            </a:r>
            <a:r>
              <a:rPr i="1"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Verifying Object Construction</a:t>
            </a: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. ICSE 2020.</a:t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Practicality of accumulation</a:t>
            </a:r>
            <a:endParaRPr/>
          </a:p>
        </p:txBody>
      </p:sp>
      <p:sp>
        <p:nvSpPr>
          <p:cNvPr id="1041" name="Google Shape;1041;p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042" name="Google Shape;1042;p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043" name="Google Shape;1043;p94"/>
          <p:cNvGraphicFramePr/>
          <p:nvPr/>
        </p:nvGraphicFramePr>
        <p:xfrm>
          <a:off x="2046600" y="200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{6A398602-DE66-4E72-9C71-54FA1693814F}</a:tableStyleId>
              </a:tblPr>
              <a:tblGrid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Source LoC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~9.1M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True positives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16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False positives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44" name="Google Shape;1044;p94"/>
          <p:cNvSpPr txBox="1"/>
          <p:nvPr/>
        </p:nvSpPr>
        <p:spPr>
          <a:xfrm>
            <a:off x="0" y="4746925"/>
            <a:ext cx="64611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Kellogg</a:t>
            </a: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, Ran, Sridharan, Schaef, Ernst. </a:t>
            </a:r>
            <a:r>
              <a:rPr i="1"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Verifying Object Construction</a:t>
            </a: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. ICSE 2020.</a:t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5" name="Google Shape;1045;p94"/>
          <p:cNvSpPr/>
          <p:nvPr/>
        </p:nvSpPr>
        <p:spPr>
          <a:xfrm>
            <a:off x="4073775" y="2495625"/>
            <a:ext cx="1356600" cy="13791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94"/>
          <p:cNvSpPr txBox="1"/>
          <p:nvPr/>
        </p:nvSpPr>
        <p:spPr>
          <a:xfrm>
            <a:off x="5701600" y="2692575"/>
            <a:ext cx="2519700" cy="985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100% recall, 82% precision</a:t>
            </a:r>
            <a:endParaRPr sz="26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2" name="Google Shape;1052;p95"/>
          <p:cNvSpPr txBox="1"/>
          <p:nvPr/>
        </p:nvSpPr>
        <p:spPr>
          <a:xfrm>
            <a:off x="455550" y="1691663"/>
            <a:ext cx="209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Lato"/>
                <a:ea typeface="Lato"/>
                <a:cs typeface="Lato"/>
                <a:sym typeface="Lato"/>
              </a:rPr>
              <a:t>Recall</a:t>
            </a:r>
            <a:endParaRPr sz="2400"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3" name="Google Shape;1053;p95"/>
          <p:cNvSpPr/>
          <p:nvPr/>
        </p:nvSpPr>
        <p:spPr>
          <a:xfrm>
            <a:off x="424700" y="2493100"/>
            <a:ext cx="1997400" cy="314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RLC (ours)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4" name="Google Shape;1054;p95"/>
          <p:cNvSpPr/>
          <p:nvPr/>
        </p:nvSpPr>
        <p:spPr>
          <a:xfrm>
            <a:off x="424700" y="2962450"/>
            <a:ext cx="259800" cy="31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5" name="Google Shape;1055;p95"/>
          <p:cNvSpPr/>
          <p:nvPr/>
        </p:nvSpPr>
        <p:spPr>
          <a:xfrm>
            <a:off x="424700" y="3431800"/>
            <a:ext cx="139800" cy="314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6" name="Google Shape;1056;p95"/>
          <p:cNvSpPr txBox="1"/>
          <p:nvPr/>
        </p:nvSpPr>
        <p:spPr>
          <a:xfrm>
            <a:off x="816150" y="2919700"/>
            <a:ext cx="137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Eclipse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7" name="Google Shape;1057;p95"/>
          <p:cNvSpPr txBox="1"/>
          <p:nvPr/>
        </p:nvSpPr>
        <p:spPr>
          <a:xfrm>
            <a:off x="816150" y="3389050"/>
            <a:ext cx="137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Grapple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58" name="Google Shape;1058;p95"/>
          <p:cNvCxnSpPr/>
          <p:nvPr/>
        </p:nvCxnSpPr>
        <p:spPr>
          <a:xfrm flipH="1">
            <a:off x="2408950" y="2408825"/>
            <a:ext cx="7800" cy="14658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9" name="Google Shape;1059;p95"/>
          <p:cNvSpPr txBox="1"/>
          <p:nvPr/>
        </p:nvSpPr>
        <p:spPr>
          <a:xfrm>
            <a:off x="2060200" y="3858400"/>
            <a:ext cx="70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100%</a:t>
            </a:r>
            <a:endParaRPr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0" name="Google Shape;1060;p95"/>
          <p:cNvSpPr txBox="1"/>
          <p:nvPr/>
        </p:nvSpPr>
        <p:spPr>
          <a:xfrm>
            <a:off x="3432450" y="1691675"/>
            <a:ext cx="209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Lato"/>
                <a:ea typeface="Lato"/>
                <a:cs typeface="Lato"/>
                <a:sym typeface="Lato"/>
              </a:rPr>
              <a:t>Precision</a:t>
            </a:r>
            <a:endParaRPr sz="2400"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1" name="Google Shape;1061;p95"/>
          <p:cNvSpPr/>
          <p:nvPr/>
        </p:nvSpPr>
        <p:spPr>
          <a:xfrm>
            <a:off x="3392424" y="2493113"/>
            <a:ext cx="519300" cy="314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2" name="Google Shape;1062;p95"/>
          <p:cNvSpPr txBox="1"/>
          <p:nvPr/>
        </p:nvSpPr>
        <p:spPr>
          <a:xfrm>
            <a:off x="4015150" y="2919713"/>
            <a:ext cx="137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Eclipse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63" name="Google Shape;1063;p95"/>
          <p:cNvCxnSpPr/>
          <p:nvPr/>
        </p:nvCxnSpPr>
        <p:spPr>
          <a:xfrm flipH="1">
            <a:off x="5385850" y="2408838"/>
            <a:ext cx="7800" cy="14658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4" name="Google Shape;1064;p95"/>
          <p:cNvSpPr txBox="1"/>
          <p:nvPr/>
        </p:nvSpPr>
        <p:spPr>
          <a:xfrm>
            <a:off x="5037100" y="3858413"/>
            <a:ext cx="70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100%</a:t>
            </a:r>
            <a:endParaRPr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5" name="Google Shape;1065;p95"/>
          <p:cNvSpPr/>
          <p:nvPr/>
        </p:nvSpPr>
        <p:spPr>
          <a:xfrm>
            <a:off x="3388450" y="2962475"/>
            <a:ext cx="499200" cy="31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6" name="Google Shape;1066;p95"/>
          <p:cNvSpPr txBox="1"/>
          <p:nvPr/>
        </p:nvSpPr>
        <p:spPr>
          <a:xfrm>
            <a:off x="4015150" y="2450363"/>
            <a:ext cx="137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RLC (ours)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7" name="Google Shape;1067;p95"/>
          <p:cNvSpPr/>
          <p:nvPr/>
        </p:nvSpPr>
        <p:spPr>
          <a:xfrm>
            <a:off x="3388450" y="3431825"/>
            <a:ext cx="998700" cy="314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Grapple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8" name="Google Shape;1068;p95"/>
          <p:cNvSpPr txBox="1"/>
          <p:nvPr/>
        </p:nvSpPr>
        <p:spPr>
          <a:xfrm>
            <a:off x="6453350" y="1691675"/>
            <a:ext cx="209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Lato"/>
                <a:ea typeface="Lato"/>
                <a:cs typeface="Lato"/>
                <a:sym typeface="Lato"/>
              </a:rPr>
              <a:t>Time</a:t>
            </a:r>
            <a:endParaRPr sz="2400"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9" name="Google Shape;1069;p95"/>
          <p:cNvSpPr txBox="1"/>
          <p:nvPr/>
        </p:nvSpPr>
        <p:spPr>
          <a:xfrm>
            <a:off x="6453350" y="2919713"/>
            <a:ext cx="137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Eclipse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70" name="Google Shape;1070;p95"/>
          <p:cNvCxnSpPr/>
          <p:nvPr/>
        </p:nvCxnSpPr>
        <p:spPr>
          <a:xfrm flipH="1">
            <a:off x="8406750" y="2408838"/>
            <a:ext cx="7800" cy="14658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1" name="Google Shape;1071;p95"/>
          <p:cNvSpPr txBox="1"/>
          <p:nvPr/>
        </p:nvSpPr>
        <p:spPr>
          <a:xfrm>
            <a:off x="6453350" y="2450363"/>
            <a:ext cx="137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RLC (ours)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2" name="Google Shape;1072;p95"/>
          <p:cNvSpPr/>
          <p:nvPr/>
        </p:nvSpPr>
        <p:spPr>
          <a:xfrm flipH="1">
            <a:off x="6407250" y="2493125"/>
            <a:ext cx="18300" cy="314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3" name="Google Shape;1073;p95"/>
          <p:cNvSpPr/>
          <p:nvPr/>
        </p:nvSpPr>
        <p:spPr>
          <a:xfrm>
            <a:off x="6409350" y="2962475"/>
            <a:ext cx="9000" cy="31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4" name="Google Shape;1074;p95"/>
          <p:cNvSpPr/>
          <p:nvPr/>
        </p:nvSpPr>
        <p:spPr>
          <a:xfrm>
            <a:off x="6409350" y="3429000"/>
            <a:ext cx="1997400" cy="314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Grapple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5" name="Google Shape;1075;p95"/>
          <p:cNvSpPr txBox="1"/>
          <p:nvPr/>
        </p:nvSpPr>
        <p:spPr>
          <a:xfrm>
            <a:off x="8014000" y="3858425"/>
            <a:ext cx="81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~37 hrs</a:t>
            </a:r>
            <a:endParaRPr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6" name="Google Shape;1076;p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Practicality of accumulation</a:t>
            </a:r>
            <a:endParaRPr/>
          </a:p>
        </p:txBody>
      </p:sp>
      <p:sp>
        <p:nvSpPr>
          <p:cNvPr id="1077" name="Google Shape;1077;p95"/>
          <p:cNvSpPr txBox="1"/>
          <p:nvPr/>
        </p:nvSpPr>
        <p:spPr>
          <a:xfrm>
            <a:off x="0" y="4746925"/>
            <a:ext cx="82461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Kellogg</a:t>
            </a: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, Shadab, Sridharan, Ernst. </a:t>
            </a:r>
            <a:r>
              <a:rPr i="1"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Lightweight and Modular Resource Leak Verification</a:t>
            </a: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. ESEC/FSE 2021.</a:t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3" name="Google Shape;1083;p96"/>
          <p:cNvSpPr txBox="1"/>
          <p:nvPr/>
        </p:nvSpPr>
        <p:spPr>
          <a:xfrm>
            <a:off x="455550" y="1691663"/>
            <a:ext cx="209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Lato"/>
                <a:ea typeface="Lato"/>
                <a:cs typeface="Lato"/>
                <a:sym typeface="Lato"/>
              </a:rPr>
              <a:t>Recall</a:t>
            </a:r>
            <a:endParaRPr sz="2400"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4" name="Google Shape;1084;p96"/>
          <p:cNvSpPr/>
          <p:nvPr/>
        </p:nvSpPr>
        <p:spPr>
          <a:xfrm>
            <a:off x="424700" y="2493100"/>
            <a:ext cx="1997400" cy="314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RLC (ours)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5" name="Google Shape;1085;p96"/>
          <p:cNvSpPr/>
          <p:nvPr/>
        </p:nvSpPr>
        <p:spPr>
          <a:xfrm>
            <a:off x="424700" y="2962450"/>
            <a:ext cx="259800" cy="31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6" name="Google Shape;1086;p96"/>
          <p:cNvSpPr/>
          <p:nvPr/>
        </p:nvSpPr>
        <p:spPr>
          <a:xfrm>
            <a:off x="424700" y="3431800"/>
            <a:ext cx="139800" cy="314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7" name="Google Shape;1087;p96"/>
          <p:cNvSpPr txBox="1"/>
          <p:nvPr/>
        </p:nvSpPr>
        <p:spPr>
          <a:xfrm>
            <a:off x="816150" y="2919700"/>
            <a:ext cx="137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Eclipse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8" name="Google Shape;1088;p96"/>
          <p:cNvSpPr txBox="1"/>
          <p:nvPr/>
        </p:nvSpPr>
        <p:spPr>
          <a:xfrm>
            <a:off x="816150" y="3389050"/>
            <a:ext cx="137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Grapple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89" name="Google Shape;1089;p96"/>
          <p:cNvCxnSpPr/>
          <p:nvPr/>
        </p:nvCxnSpPr>
        <p:spPr>
          <a:xfrm flipH="1">
            <a:off x="2408950" y="2408825"/>
            <a:ext cx="7800" cy="14658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0" name="Google Shape;1090;p96"/>
          <p:cNvSpPr txBox="1"/>
          <p:nvPr/>
        </p:nvSpPr>
        <p:spPr>
          <a:xfrm>
            <a:off x="2060200" y="3858400"/>
            <a:ext cx="70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100%</a:t>
            </a:r>
            <a:endParaRPr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1" name="Google Shape;1091;p96"/>
          <p:cNvSpPr txBox="1"/>
          <p:nvPr/>
        </p:nvSpPr>
        <p:spPr>
          <a:xfrm>
            <a:off x="3432450" y="1691675"/>
            <a:ext cx="209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Lato"/>
                <a:ea typeface="Lato"/>
                <a:cs typeface="Lato"/>
                <a:sym typeface="Lato"/>
              </a:rPr>
              <a:t>Precision</a:t>
            </a:r>
            <a:endParaRPr sz="2400"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2" name="Google Shape;1092;p96"/>
          <p:cNvSpPr/>
          <p:nvPr/>
        </p:nvSpPr>
        <p:spPr>
          <a:xfrm>
            <a:off x="3392424" y="2493113"/>
            <a:ext cx="519300" cy="314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3" name="Google Shape;1093;p96"/>
          <p:cNvSpPr txBox="1"/>
          <p:nvPr/>
        </p:nvSpPr>
        <p:spPr>
          <a:xfrm>
            <a:off x="4015150" y="2919713"/>
            <a:ext cx="137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Eclipse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94" name="Google Shape;1094;p96"/>
          <p:cNvCxnSpPr/>
          <p:nvPr/>
        </p:nvCxnSpPr>
        <p:spPr>
          <a:xfrm flipH="1">
            <a:off x="5385850" y="2408838"/>
            <a:ext cx="7800" cy="14658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5" name="Google Shape;1095;p96"/>
          <p:cNvSpPr txBox="1"/>
          <p:nvPr/>
        </p:nvSpPr>
        <p:spPr>
          <a:xfrm>
            <a:off x="5037100" y="3858413"/>
            <a:ext cx="70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100%</a:t>
            </a:r>
            <a:endParaRPr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6" name="Google Shape;1096;p96"/>
          <p:cNvSpPr/>
          <p:nvPr/>
        </p:nvSpPr>
        <p:spPr>
          <a:xfrm>
            <a:off x="3388450" y="2962475"/>
            <a:ext cx="499200" cy="31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7" name="Google Shape;1097;p96"/>
          <p:cNvSpPr txBox="1"/>
          <p:nvPr/>
        </p:nvSpPr>
        <p:spPr>
          <a:xfrm>
            <a:off x="4015150" y="2450363"/>
            <a:ext cx="137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RLC (ours)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8" name="Google Shape;1098;p96"/>
          <p:cNvSpPr/>
          <p:nvPr/>
        </p:nvSpPr>
        <p:spPr>
          <a:xfrm>
            <a:off x="3388450" y="3431825"/>
            <a:ext cx="998700" cy="314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Grapple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9" name="Google Shape;1099;p96"/>
          <p:cNvSpPr txBox="1"/>
          <p:nvPr/>
        </p:nvSpPr>
        <p:spPr>
          <a:xfrm>
            <a:off x="6453350" y="1691675"/>
            <a:ext cx="209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Lato"/>
                <a:ea typeface="Lato"/>
                <a:cs typeface="Lato"/>
                <a:sym typeface="Lato"/>
              </a:rPr>
              <a:t>Time</a:t>
            </a:r>
            <a:endParaRPr sz="2400"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0" name="Google Shape;1100;p96"/>
          <p:cNvSpPr txBox="1"/>
          <p:nvPr/>
        </p:nvSpPr>
        <p:spPr>
          <a:xfrm>
            <a:off x="6453350" y="2919713"/>
            <a:ext cx="137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Eclipse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01" name="Google Shape;1101;p96"/>
          <p:cNvCxnSpPr/>
          <p:nvPr/>
        </p:nvCxnSpPr>
        <p:spPr>
          <a:xfrm flipH="1">
            <a:off x="8406750" y="2408838"/>
            <a:ext cx="7800" cy="14658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2" name="Google Shape;1102;p96"/>
          <p:cNvSpPr txBox="1"/>
          <p:nvPr/>
        </p:nvSpPr>
        <p:spPr>
          <a:xfrm>
            <a:off x="6453350" y="2450363"/>
            <a:ext cx="137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RLC (ours)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3" name="Google Shape;1103;p96"/>
          <p:cNvSpPr/>
          <p:nvPr/>
        </p:nvSpPr>
        <p:spPr>
          <a:xfrm flipH="1">
            <a:off x="6407250" y="2493125"/>
            <a:ext cx="18300" cy="314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4" name="Google Shape;1104;p96"/>
          <p:cNvSpPr/>
          <p:nvPr/>
        </p:nvSpPr>
        <p:spPr>
          <a:xfrm>
            <a:off x="6409350" y="2962475"/>
            <a:ext cx="9000" cy="31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5" name="Google Shape;1105;p96"/>
          <p:cNvSpPr/>
          <p:nvPr/>
        </p:nvSpPr>
        <p:spPr>
          <a:xfrm>
            <a:off x="6409350" y="3429000"/>
            <a:ext cx="1997400" cy="314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Grapple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6" name="Google Shape;1106;p96"/>
          <p:cNvSpPr txBox="1"/>
          <p:nvPr/>
        </p:nvSpPr>
        <p:spPr>
          <a:xfrm>
            <a:off x="8014000" y="3858425"/>
            <a:ext cx="81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~37 hrs</a:t>
            </a:r>
            <a:endParaRPr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07" name="Google Shape;1107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1200" y="818924"/>
            <a:ext cx="5476226" cy="7325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p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Practicality of accumulation</a:t>
            </a:r>
            <a:endParaRPr/>
          </a:p>
        </p:txBody>
      </p:sp>
      <p:sp>
        <p:nvSpPr>
          <p:cNvPr id="1109" name="Google Shape;1109;p96"/>
          <p:cNvSpPr txBox="1"/>
          <p:nvPr/>
        </p:nvSpPr>
        <p:spPr>
          <a:xfrm>
            <a:off x="0" y="4746925"/>
            <a:ext cx="82461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Kellogg</a:t>
            </a: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, Shadab, Sridharan, Ernst. </a:t>
            </a:r>
            <a:r>
              <a:rPr i="1"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Lightweight and Modular Resource Leak Verification</a:t>
            </a: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. ESEC/FSE 2021.</a:t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5" name="Google Shape;1115;p97"/>
          <p:cNvSpPr txBox="1"/>
          <p:nvPr/>
        </p:nvSpPr>
        <p:spPr>
          <a:xfrm>
            <a:off x="455550" y="1691663"/>
            <a:ext cx="209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Lato"/>
                <a:ea typeface="Lato"/>
                <a:cs typeface="Lato"/>
                <a:sym typeface="Lato"/>
              </a:rPr>
              <a:t>Recall</a:t>
            </a:r>
            <a:endParaRPr sz="2400"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6" name="Google Shape;1116;p97"/>
          <p:cNvSpPr/>
          <p:nvPr/>
        </p:nvSpPr>
        <p:spPr>
          <a:xfrm>
            <a:off x="424700" y="2493100"/>
            <a:ext cx="1997400" cy="314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RLC (ours)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7" name="Google Shape;1117;p97"/>
          <p:cNvSpPr/>
          <p:nvPr/>
        </p:nvSpPr>
        <p:spPr>
          <a:xfrm>
            <a:off x="424700" y="2962450"/>
            <a:ext cx="259800" cy="31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8" name="Google Shape;1118;p97"/>
          <p:cNvSpPr/>
          <p:nvPr/>
        </p:nvSpPr>
        <p:spPr>
          <a:xfrm>
            <a:off x="424700" y="3431800"/>
            <a:ext cx="139800" cy="314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9" name="Google Shape;1119;p97"/>
          <p:cNvSpPr txBox="1"/>
          <p:nvPr/>
        </p:nvSpPr>
        <p:spPr>
          <a:xfrm>
            <a:off x="816150" y="2919700"/>
            <a:ext cx="137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Eclipse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0" name="Google Shape;1120;p97"/>
          <p:cNvSpPr txBox="1"/>
          <p:nvPr/>
        </p:nvSpPr>
        <p:spPr>
          <a:xfrm>
            <a:off x="816150" y="3389050"/>
            <a:ext cx="137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Grapple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21" name="Google Shape;1121;p97"/>
          <p:cNvCxnSpPr/>
          <p:nvPr/>
        </p:nvCxnSpPr>
        <p:spPr>
          <a:xfrm flipH="1">
            <a:off x="2408950" y="2408825"/>
            <a:ext cx="7800" cy="14658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2" name="Google Shape;1122;p97"/>
          <p:cNvSpPr txBox="1"/>
          <p:nvPr/>
        </p:nvSpPr>
        <p:spPr>
          <a:xfrm>
            <a:off x="2060200" y="3858400"/>
            <a:ext cx="70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100%</a:t>
            </a:r>
            <a:endParaRPr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3" name="Google Shape;1123;p97"/>
          <p:cNvSpPr txBox="1"/>
          <p:nvPr/>
        </p:nvSpPr>
        <p:spPr>
          <a:xfrm>
            <a:off x="3432450" y="1691675"/>
            <a:ext cx="209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Lato"/>
                <a:ea typeface="Lato"/>
                <a:cs typeface="Lato"/>
                <a:sym typeface="Lato"/>
              </a:rPr>
              <a:t>Precision</a:t>
            </a:r>
            <a:endParaRPr sz="2400"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4" name="Google Shape;1124;p97"/>
          <p:cNvSpPr/>
          <p:nvPr/>
        </p:nvSpPr>
        <p:spPr>
          <a:xfrm>
            <a:off x="3392424" y="2493113"/>
            <a:ext cx="519300" cy="314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5" name="Google Shape;1125;p97"/>
          <p:cNvSpPr txBox="1"/>
          <p:nvPr/>
        </p:nvSpPr>
        <p:spPr>
          <a:xfrm>
            <a:off x="4015150" y="2919713"/>
            <a:ext cx="137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Eclipse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26" name="Google Shape;1126;p97"/>
          <p:cNvCxnSpPr/>
          <p:nvPr/>
        </p:nvCxnSpPr>
        <p:spPr>
          <a:xfrm flipH="1">
            <a:off x="5385850" y="2408838"/>
            <a:ext cx="7800" cy="14658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7" name="Google Shape;1127;p97"/>
          <p:cNvSpPr txBox="1"/>
          <p:nvPr/>
        </p:nvSpPr>
        <p:spPr>
          <a:xfrm>
            <a:off x="5037100" y="3858413"/>
            <a:ext cx="70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100%</a:t>
            </a:r>
            <a:endParaRPr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8" name="Google Shape;1128;p97"/>
          <p:cNvSpPr/>
          <p:nvPr/>
        </p:nvSpPr>
        <p:spPr>
          <a:xfrm>
            <a:off x="3388450" y="2962475"/>
            <a:ext cx="499200" cy="31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9" name="Google Shape;1129;p97"/>
          <p:cNvSpPr txBox="1"/>
          <p:nvPr/>
        </p:nvSpPr>
        <p:spPr>
          <a:xfrm>
            <a:off x="4015150" y="2450363"/>
            <a:ext cx="137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RLC (ours)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0" name="Google Shape;1130;p97"/>
          <p:cNvSpPr/>
          <p:nvPr/>
        </p:nvSpPr>
        <p:spPr>
          <a:xfrm>
            <a:off x="3388450" y="3431825"/>
            <a:ext cx="998700" cy="314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Grapple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1" name="Google Shape;1131;p97"/>
          <p:cNvSpPr txBox="1"/>
          <p:nvPr/>
        </p:nvSpPr>
        <p:spPr>
          <a:xfrm>
            <a:off x="6453350" y="1691675"/>
            <a:ext cx="209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Lato"/>
                <a:ea typeface="Lato"/>
                <a:cs typeface="Lato"/>
                <a:sym typeface="Lato"/>
              </a:rPr>
              <a:t>Time</a:t>
            </a:r>
            <a:endParaRPr sz="2400"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2" name="Google Shape;1132;p97"/>
          <p:cNvSpPr txBox="1"/>
          <p:nvPr/>
        </p:nvSpPr>
        <p:spPr>
          <a:xfrm>
            <a:off x="6453350" y="2919713"/>
            <a:ext cx="137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Eclipse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33" name="Google Shape;1133;p97"/>
          <p:cNvCxnSpPr/>
          <p:nvPr/>
        </p:nvCxnSpPr>
        <p:spPr>
          <a:xfrm flipH="1">
            <a:off x="8406750" y="2408838"/>
            <a:ext cx="7800" cy="14658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4" name="Google Shape;1134;p97"/>
          <p:cNvSpPr/>
          <p:nvPr/>
        </p:nvSpPr>
        <p:spPr>
          <a:xfrm flipH="1">
            <a:off x="6409944" y="2493125"/>
            <a:ext cx="841200" cy="314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5" name="Google Shape;1135;p97"/>
          <p:cNvSpPr/>
          <p:nvPr/>
        </p:nvSpPr>
        <p:spPr>
          <a:xfrm>
            <a:off x="6409350" y="2962475"/>
            <a:ext cx="18300" cy="31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6" name="Google Shape;1136;p97"/>
          <p:cNvSpPr/>
          <p:nvPr/>
        </p:nvSpPr>
        <p:spPr>
          <a:xfrm>
            <a:off x="6409350" y="3429000"/>
            <a:ext cx="3050100" cy="314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Grapple                                        ...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7" name="Google Shape;1137;p97"/>
          <p:cNvSpPr txBox="1"/>
          <p:nvPr/>
        </p:nvSpPr>
        <p:spPr>
          <a:xfrm>
            <a:off x="8014000" y="3858425"/>
            <a:ext cx="81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1 hr</a:t>
            </a:r>
            <a:endParaRPr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8" name="Google Shape;1138;p97"/>
          <p:cNvSpPr txBox="1"/>
          <p:nvPr/>
        </p:nvSpPr>
        <p:spPr>
          <a:xfrm>
            <a:off x="7251150" y="2450375"/>
            <a:ext cx="128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RLC (ours)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9" name="Google Shape;1139;p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Practicality of accumulation</a:t>
            </a:r>
            <a:endParaRPr/>
          </a:p>
        </p:txBody>
      </p:sp>
      <p:sp>
        <p:nvSpPr>
          <p:cNvPr id="1140" name="Google Shape;1140;p97"/>
          <p:cNvSpPr txBox="1"/>
          <p:nvPr/>
        </p:nvSpPr>
        <p:spPr>
          <a:xfrm>
            <a:off x="0" y="4746925"/>
            <a:ext cx="82461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Kellogg</a:t>
            </a: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, Shadab, Sridharan, Ernst. </a:t>
            </a:r>
            <a:r>
              <a:rPr i="1"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Lightweight and Modular Resource Leak Verification</a:t>
            </a: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. ESEC/FSE 2021.</a:t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Practicality of accumulation</a:t>
            </a:r>
            <a:endParaRPr/>
          </a:p>
        </p:txBody>
      </p:sp>
      <p:sp>
        <p:nvSpPr>
          <p:cNvPr id="1146" name="Google Shape;1146;p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Important lessons: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147" name="Google Shape;1147;p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Practicality of accumulation</a:t>
            </a:r>
            <a:endParaRPr/>
          </a:p>
        </p:txBody>
      </p:sp>
      <p:sp>
        <p:nvSpPr>
          <p:cNvPr id="1153" name="Google Shape;1153;p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Important lessons: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when accumulation is </a:t>
            </a:r>
            <a:r>
              <a:rPr b="1" lang="en" sz="2600">
                <a:solidFill>
                  <a:srgbClr val="0000FF"/>
                </a:solidFill>
              </a:rPr>
              <a:t>applicable</a:t>
            </a:r>
            <a:r>
              <a:rPr lang="en" sz="2600">
                <a:solidFill>
                  <a:schemeClr val="dk1"/>
                </a:solidFill>
              </a:rPr>
              <a:t>, it produces analyses that are </a:t>
            </a:r>
            <a:r>
              <a:rPr b="1" lang="en" sz="2600">
                <a:solidFill>
                  <a:srgbClr val="0000FF"/>
                </a:solidFill>
              </a:rPr>
              <a:t>sound, precise, and fast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154" name="Google Shape;1154;p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Practicality of accumulation</a:t>
            </a:r>
            <a:endParaRPr/>
          </a:p>
        </p:txBody>
      </p:sp>
      <p:sp>
        <p:nvSpPr>
          <p:cNvPr id="1160" name="Google Shape;1160;p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Important lessons: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w</a:t>
            </a:r>
            <a:r>
              <a:rPr lang="en" sz="2600">
                <a:solidFill>
                  <a:schemeClr val="dk1"/>
                </a:solidFill>
              </a:rPr>
              <a:t>hen accumulation is </a:t>
            </a:r>
            <a:r>
              <a:rPr b="1" lang="en" sz="2600">
                <a:solidFill>
                  <a:srgbClr val="0000FF"/>
                </a:solidFill>
              </a:rPr>
              <a:t>applicable</a:t>
            </a:r>
            <a:r>
              <a:rPr lang="en" sz="2600">
                <a:solidFill>
                  <a:schemeClr val="dk1"/>
                </a:solidFill>
              </a:rPr>
              <a:t>, it produces analyses that are </a:t>
            </a:r>
            <a:r>
              <a:rPr b="1" lang="en" sz="2600">
                <a:solidFill>
                  <a:srgbClr val="0000FF"/>
                </a:solidFill>
              </a:rPr>
              <a:t>sound, precise, and fast</a:t>
            </a:r>
            <a:endParaRPr b="1" sz="2600">
              <a:solidFill>
                <a:srgbClr val="0000FF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b="1" lang="en" sz="2600">
                <a:solidFill>
                  <a:srgbClr val="CC0000"/>
                </a:solidFill>
              </a:rPr>
              <a:t>cheap, local</a:t>
            </a:r>
            <a:r>
              <a:rPr lang="en" sz="2600">
                <a:solidFill>
                  <a:schemeClr val="dk1"/>
                </a:solidFill>
              </a:rPr>
              <a:t> </a:t>
            </a:r>
            <a:r>
              <a:rPr b="1" lang="en" sz="2600">
                <a:solidFill>
                  <a:srgbClr val="CC0000"/>
                </a:solidFill>
              </a:rPr>
              <a:t>alias reasoning</a:t>
            </a:r>
            <a:r>
              <a:rPr lang="en" sz="2600">
                <a:solidFill>
                  <a:schemeClr val="dk1"/>
                </a:solidFill>
              </a:rPr>
              <a:t> is always useful for </a:t>
            </a:r>
            <a:r>
              <a:rPr b="1" lang="en" sz="2600">
                <a:solidFill>
                  <a:srgbClr val="CC0000"/>
                </a:solidFill>
              </a:rPr>
              <a:t>precision</a:t>
            </a:r>
            <a:endParaRPr b="1" sz="26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161" name="Google Shape;1161;p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Practicality of accumulation</a:t>
            </a:r>
            <a:endParaRPr/>
          </a:p>
        </p:txBody>
      </p:sp>
      <p:sp>
        <p:nvSpPr>
          <p:cNvPr id="1167" name="Google Shape;1167;p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Important lessons: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when accumulation is </a:t>
            </a:r>
            <a:r>
              <a:rPr b="1" lang="en" sz="2600">
                <a:solidFill>
                  <a:srgbClr val="0000FF"/>
                </a:solidFill>
              </a:rPr>
              <a:t>applicable</a:t>
            </a:r>
            <a:r>
              <a:rPr lang="en" sz="2600">
                <a:solidFill>
                  <a:schemeClr val="dk1"/>
                </a:solidFill>
              </a:rPr>
              <a:t>, it produces analyses that are </a:t>
            </a:r>
            <a:r>
              <a:rPr b="1" lang="en" sz="2600">
                <a:solidFill>
                  <a:srgbClr val="0000FF"/>
                </a:solidFill>
              </a:rPr>
              <a:t>sound, precise, and fast</a:t>
            </a:r>
            <a:endParaRPr b="1" sz="2600">
              <a:solidFill>
                <a:srgbClr val="0000FF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b="1" lang="en" sz="2600">
                <a:solidFill>
                  <a:srgbClr val="CC0000"/>
                </a:solidFill>
              </a:rPr>
              <a:t>cheap, local</a:t>
            </a:r>
            <a:r>
              <a:rPr lang="en" sz="2600">
                <a:solidFill>
                  <a:schemeClr val="dk1"/>
                </a:solidFill>
              </a:rPr>
              <a:t> </a:t>
            </a:r>
            <a:r>
              <a:rPr b="1" lang="en" sz="2600">
                <a:solidFill>
                  <a:srgbClr val="CC0000"/>
                </a:solidFill>
              </a:rPr>
              <a:t>alias reasoning</a:t>
            </a:r>
            <a:r>
              <a:rPr lang="en" sz="2600">
                <a:solidFill>
                  <a:schemeClr val="dk1"/>
                </a:solidFill>
              </a:rPr>
              <a:t> is always useful for </a:t>
            </a:r>
            <a:r>
              <a:rPr b="1" lang="en" sz="2600">
                <a:solidFill>
                  <a:srgbClr val="CC0000"/>
                </a:solidFill>
              </a:rPr>
              <a:t>precision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" sz="2600">
                <a:solidFill>
                  <a:schemeClr val="dk1"/>
                </a:solidFill>
              </a:rPr>
              <a:t>sound with </a:t>
            </a:r>
            <a:r>
              <a:rPr b="1" lang="en" sz="2600">
                <a:solidFill>
                  <a:srgbClr val="6AA84F"/>
                </a:solidFill>
              </a:rPr>
              <a:t>no</a:t>
            </a:r>
            <a:r>
              <a:rPr b="1" lang="en" sz="2600">
                <a:solidFill>
                  <a:schemeClr val="dk1"/>
                </a:solidFill>
              </a:rPr>
              <a:t> </a:t>
            </a:r>
            <a:r>
              <a:rPr lang="en" sz="2600">
                <a:solidFill>
                  <a:schemeClr val="dk1"/>
                </a:solidFill>
              </a:rPr>
              <a:t>aliasing information </a:t>
            </a:r>
            <a:r>
              <a:rPr lang="en" sz="3000">
                <a:solidFill>
                  <a:schemeClr val="dk1"/>
                </a:solidFill>
              </a:rPr>
              <a:t>⇒</a:t>
            </a:r>
            <a:br>
              <a:rPr lang="en" sz="3000">
                <a:solidFill>
                  <a:schemeClr val="dk1"/>
                </a:solidFill>
              </a:rPr>
            </a:br>
            <a:r>
              <a:rPr lang="en" sz="2600">
                <a:solidFill>
                  <a:schemeClr val="dk1"/>
                </a:solidFill>
              </a:rPr>
              <a:t>sound with</a:t>
            </a:r>
            <a:r>
              <a:rPr b="1" lang="en" sz="2600">
                <a:solidFill>
                  <a:schemeClr val="dk1"/>
                </a:solidFill>
              </a:rPr>
              <a:t> </a:t>
            </a:r>
            <a:r>
              <a:rPr b="1" lang="en" sz="2600">
                <a:solidFill>
                  <a:srgbClr val="6AA84F"/>
                </a:solidFill>
              </a:rPr>
              <a:t>limited</a:t>
            </a:r>
            <a:r>
              <a:rPr b="1" lang="en" sz="2600">
                <a:solidFill>
                  <a:schemeClr val="dk1"/>
                </a:solidFill>
              </a:rPr>
              <a:t> </a:t>
            </a:r>
            <a:r>
              <a:rPr lang="en" sz="2600">
                <a:solidFill>
                  <a:schemeClr val="dk1"/>
                </a:solidFill>
              </a:rPr>
              <a:t>aliasing information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168" name="Google Shape;1168;p1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endParaRPr sz="95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25" name="Google Shape;125;p21"/>
          <p:cNvCxnSpPr>
            <a:stCxn id="124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21"/>
          <p:cNvCxnSpPr>
            <a:stCxn id="124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7" name="Google Shape;127;p21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latin typeface="Courier New"/>
                <a:ea typeface="Courier New"/>
                <a:cs typeface="Courier New"/>
                <a:sym typeface="Courier New"/>
              </a:rPr>
              <a:t>OPENED</a:t>
            </a:r>
            <a:endParaRPr sz="95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31" name="Google Shape;131;p21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33" name="Google Shape;133;p21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34" name="Google Shape;134;p21"/>
          <p:cNvSpPr txBox="1"/>
          <p:nvPr/>
        </p:nvSpPr>
        <p:spPr>
          <a:xfrm>
            <a:off x="2182950" y="2756250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36" name="Google Shape;136;p21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7" name="Google Shape;137;p21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Typestate specification via FSM</a:t>
            </a:r>
            <a:endParaRPr/>
          </a:p>
        </p:txBody>
      </p:sp>
      <p:cxnSp>
        <p:nvCxnSpPr>
          <p:cNvPr id="140" name="Google Shape;140;p21"/>
          <p:cNvCxnSpPr/>
          <p:nvPr/>
        </p:nvCxnSpPr>
        <p:spPr>
          <a:xfrm rot="10800000">
            <a:off x="3446500" y="4227250"/>
            <a:ext cx="1082700" cy="426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" name="Google Shape;141;p21"/>
          <p:cNvSpPr txBox="1"/>
          <p:nvPr/>
        </p:nvSpPr>
        <p:spPr>
          <a:xfrm>
            <a:off x="4570850" y="4116650"/>
            <a:ext cx="4175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Our goal: </a:t>
            </a:r>
            <a:r>
              <a:rPr b="1" i="1"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prove</a:t>
            </a:r>
            <a:r>
              <a:rPr lang="en" sz="26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 that no File ever enters this state</a:t>
            </a:r>
            <a:endParaRPr sz="26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Contributions</a:t>
            </a:r>
            <a:endParaRPr/>
          </a:p>
        </p:txBody>
      </p:sp>
      <p:sp>
        <p:nvSpPr>
          <p:cNvPr id="1174" name="Google Shape;1174;p102"/>
          <p:cNvSpPr txBox="1"/>
          <p:nvPr>
            <p:ph idx="1" type="body"/>
          </p:nvPr>
        </p:nvSpPr>
        <p:spPr>
          <a:xfrm>
            <a:off x="311700" y="1152475"/>
            <a:ext cx="870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Identification of the </a:t>
            </a:r>
            <a:r>
              <a:rPr b="1" lang="en" sz="2600">
                <a:solidFill>
                  <a:srgbClr val="0000FF"/>
                </a:solidFill>
              </a:rPr>
              <a:t>accumulation typestate automata</a:t>
            </a:r>
            <a:r>
              <a:rPr lang="en" sz="2600">
                <a:solidFill>
                  <a:schemeClr val="dk1"/>
                </a:solidFill>
              </a:rPr>
              <a:t>, a new, important subset of typestates 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Proof that accumulation typestates are </a:t>
            </a:r>
            <a:r>
              <a:rPr b="1" lang="en" sz="2600">
                <a:solidFill>
                  <a:srgbClr val="CC0000"/>
                </a:solidFill>
              </a:rPr>
              <a:t>exactly</a:t>
            </a:r>
            <a:r>
              <a:rPr lang="en" sz="2600">
                <a:solidFill>
                  <a:schemeClr val="dk1"/>
                </a:solidFill>
              </a:rPr>
              <a:t> those checkable </a:t>
            </a:r>
            <a:r>
              <a:rPr b="1" lang="en" sz="2600">
                <a:solidFill>
                  <a:srgbClr val="6AA84F"/>
                </a:solidFill>
              </a:rPr>
              <a:t>without aliasing information</a:t>
            </a:r>
            <a:endParaRPr b="1" sz="2600">
              <a:solidFill>
                <a:srgbClr val="6AA84F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n" sz="2600">
                <a:solidFill>
                  <a:srgbClr val="E69138"/>
                </a:solidFill>
              </a:rPr>
              <a:t>41%</a:t>
            </a:r>
            <a:r>
              <a:rPr lang="en" sz="2600">
                <a:solidFill>
                  <a:schemeClr val="dk1"/>
                </a:solidFill>
              </a:rPr>
              <a:t> of typestate automata are accumulation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Practical accumulation analyses are </a:t>
            </a:r>
            <a:r>
              <a:rPr b="1" lang="en" sz="2600">
                <a:solidFill>
                  <a:srgbClr val="FF00FF"/>
                </a:solidFill>
              </a:rPr>
              <a:t>sound</a:t>
            </a:r>
            <a:r>
              <a:rPr lang="en" sz="2600">
                <a:solidFill>
                  <a:schemeClr val="dk1"/>
                </a:solidFill>
              </a:rPr>
              <a:t>, </a:t>
            </a:r>
            <a:r>
              <a:rPr b="1" lang="en" sz="2600">
                <a:solidFill>
                  <a:srgbClr val="FF00FF"/>
                </a:solidFill>
              </a:rPr>
              <a:t>precise</a:t>
            </a:r>
            <a:r>
              <a:rPr lang="en" sz="2600">
                <a:solidFill>
                  <a:schemeClr val="dk1"/>
                </a:solidFill>
              </a:rPr>
              <a:t>, and </a:t>
            </a:r>
            <a:r>
              <a:rPr b="1" lang="en" sz="2600">
                <a:solidFill>
                  <a:srgbClr val="FF00FF"/>
                </a:solidFill>
              </a:rPr>
              <a:t>fast</a:t>
            </a:r>
            <a:endParaRPr b="1" sz="26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600">
              <a:solidFill>
                <a:srgbClr val="E69138"/>
              </a:solidFill>
            </a:endParaRPr>
          </a:p>
        </p:txBody>
      </p:sp>
      <p:sp>
        <p:nvSpPr>
          <p:cNvPr id="1175" name="Google Shape;1175;p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Contributions</a:t>
            </a:r>
            <a:endParaRPr/>
          </a:p>
        </p:txBody>
      </p:sp>
      <p:sp>
        <p:nvSpPr>
          <p:cNvPr id="1181" name="Google Shape;1181;p103"/>
          <p:cNvSpPr txBox="1"/>
          <p:nvPr>
            <p:ph idx="1" type="body"/>
          </p:nvPr>
        </p:nvSpPr>
        <p:spPr>
          <a:xfrm>
            <a:off x="311700" y="1152475"/>
            <a:ext cx="870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Identification of the </a:t>
            </a:r>
            <a:r>
              <a:rPr b="1" lang="en" sz="2600">
                <a:solidFill>
                  <a:srgbClr val="0000FF"/>
                </a:solidFill>
              </a:rPr>
              <a:t>accumulation typestate automata</a:t>
            </a:r>
            <a:r>
              <a:rPr lang="en" sz="2600">
                <a:solidFill>
                  <a:schemeClr val="dk1"/>
                </a:solidFill>
              </a:rPr>
              <a:t>, a new, important subset of typestates 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Proof that accumulation typestates are </a:t>
            </a:r>
            <a:r>
              <a:rPr b="1" lang="en" sz="2600">
                <a:solidFill>
                  <a:srgbClr val="CC0000"/>
                </a:solidFill>
              </a:rPr>
              <a:t>exactly</a:t>
            </a:r>
            <a:r>
              <a:rPr lang="en" sz="2600">
                <a:solidFill>
                  <a:schemeClr val="dk1"/>
                </a:solidFill>
              </a:rPr>
              <a:t> those checkable </a:t>
            </a:r>
            <a:r>
              <a:rPr b="1" lang="en" sz="2600">
                <a:solidFill>
                  <a:srgbClr val="6AA84F"/>
                </a:solidFill>
              </a:rPr>
              <a:t>without aliasing information</a:t>
            </a:r>
            <a:endParaRPr b="1" sz="2600">
              <a:solidFill>
                <a:srgbClr val="6AA84F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n" sz="2600">
                <a:solidFill>
                  <a:srgbClr val="E69138"/>
                </a:solidFill>
              </a:rPr>
              <a:t>41%</a:t>
            </a:r>
            <a:r>
              <a:rPr lang="en" sz="2600">
                <a:solidFill>
                  <a:schemeClr val="dk1"/>
                </a:solidFill>
              </a:rPr>
              <a:t> of typestate automata are accumulation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Practical accumulation analyses are </a:t>
            </a:r>
            <a:r>
              <a:rPr b="1" lang="en" sz="2600">
                <a:solidFill>
                  <a:srgbClr val="FF00FF"/>
                </a:solidFill>
              </a:rPr>
              <a:t>sound</a:t>
            </a:r>
            <a:r>
              <a:rPr lang="en" sz="2600">
                <a:solidFill>
                  <a:schemeClr val="dk1"/>
                </a:solidFill>
              </a:rPr>
              <a:t>, </a:t>
            </a:r>
            <a:r>
              <a:rPr b="1" lang="en" sz="2600">
                <a:solidFill>
                  <a:srgbClr val="FF00FF"/>
                </a:solidFill>
              </a:rPr>
              <a:t>precise</a:t>
            </a:r>
            <a:r>
              <a:rPr lang="en" sz="2600">
                <a:solidFill>
                  <a:schemeClr val="dk1"/>
                </a:solidFill>
              </a:rPr>
              <a:t>, and </a:t>
            </a:r>
            <a:r>
              <a:rPr b="1" lang="en" sz="2600">
                <a:solidFill>
                  <a:srgbClr val="FF00FF"/>
                </a:solidFill>
              </a:rPr>
              <a:t>fast</a:t>
            </a:r>
            <a:endParaRPr b="1" sz="26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600">
              <a:solidFill>
                <a:srgbClr val="E69138"/>
              </a:solidFill>
            </a:endParaRPr>
          </a:p>
        </p:txBody>
      </p:sp>
      <p:sp>
        <p:nvSpPr>
          <p:cNvPr id="1182" name="Google Shape;1182;p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3" name="Google Shape;1183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2188" y="4070113"/>
            <a:ext cx="855475" cy="8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4275" y="4070113"/>
            <a:ext cx="855475" cy="8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6375" y="4063313"/>
            <a:ext cx="695250" cy="86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